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6" r:id="rId4"/>
    <p:sldId id="275" r:id="rId5"/>
    <p:sldId id="279" r:id="rId6"/>
    <p:sldId id="280" r:id="rId7"/>
    <p:sldId id="281" r:id="rId8"/>
    <p:sldId id="268" r:id="rId9"/>
    <p:sldId id="283" r:id="rId10"/>
    <p:sldId id="282" r:id="rId11"/>
    <p:sldId id="285" r:id="rId12"/>
    <p:sldId id="260" r:id="rId13"/>
    <p:sldId id="287" r:id="rId14"/>
    <p:sldId id="265" r:id="rId15"/>
    <p:sldId id="266" r:id="rId16"/>
    <p:sldId id="288" r:id="rId17"/>
    <p:sldId id="289" r:id="rId18"/>
    <p:sldId id="262" r:id="rId19"/>
    <p:sldId id="263" r:id="rId20"/>
    <p:sldId id="258" r:id="rId21"/>
    <p:sldId id="26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B19DBC-E132-455D-B9CE-D492953F150B}" type="doc">
      <dgm:prSet loTypeId="urn:microsoft.com/office/officeart/2005/8/layout/arrow2" loCatId="process" qsTypeId="urn:microsoft.com/office/officeart/2005/8/quickstyle/simple1" qsCatId="simple" csTypeId="urn:microsoft.com/office/officeart/2005/8/colors/accent1_2" csCatId="accent1" phldr="0"/>
      <dgm:spPr/>
    </dgm:pt>
    <dgm:pt modelId="{D1A3CAEC-91CB-48F3-BA63-B4B85AA8CE99}" type="pres">
      <dgm:prSet presAssocID="{27B19DBC-E132-455D-B9CE-D492953F150B}" presName="arrowDiagram" presStyleCnt="0">
        <dgm:presLayoutVars>
          <dgm:chMax val="5"/>
          <dgm:dir/>
          <dgm:resizeHandles val="exact"/>
        </dgm:presLayoutVars>
      </dgm:prSet>
      <dgm:spPr/>
    </dgm:pt>
  </dgm:ptLst>
  <dgm:cxnLst>
    <dgm:cxn modelId="{67A14E85-041F-45DE-90C8-C1CFE86892E7}" type="presOf" srcId="{27B19DBC-E132-455D-B9CE-D492953F150B}" destId="{D1A3CAEC-91CB-48F3-BA63-B4B85AA8CE99}" srcOrd="0"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B19DBC-E132-455D-B9CE-D492953F150B}" type="doc">
      <dgm:prSet loTypeId="urn:microsoft.com/office/officeart/2005/8/layout/arrow2" loCatId="process" qsTypeId="urn:microsoft.com/office/officeart/2005/8/quickstyle/simple1" qsCatId="simple" csTypeId="urn:microsoft.com/office/officeart/2005/8/colors/accent1_2" csCatId="accent1" phldr="0"/>
      <dgm:spPr/>
    </dgm:pt>
    <dgm:pt modelId="{D1A3CAEC-91CB-48F3-BA63-B4B85AA8CE99}" type="pres">
      <dgm:prSet presAssocID="{27B19DBC-E132-455D-B9CE-D492953F150B}" presName="arrowDiagram" presStyleCnt="0">
        <dgm:presLayoutVars>
          <dgm:chMax val="5"/>
          <dgm:dir/>
          <dgm:resizeHandles val="exact"/>
        </dgm:presLayoutVars>
      </dgm:prSet>
      <dgm:spPr/>
    </dgm:pt>
  </dgm:ptLst>
  <dgm:cxnLst>
    <dgm:cxn modelId="{85E24E73-A8EB-41CD-96CA-3E8715DA7124}" type="presOf" srcId="{27B19DBC-E132-455D-B9CE-D492953F150B}" destId="{D1A3CAEC-91CB-48F3-BA63-B4B85AA8CE99}" srcOrd="0"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5D37C5-A668-4464-BF73-F2DA09E0390C}"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E12E4-E27F-41EC-BE8F-AA03708A530C}" type="slidenum">
              <a:rPr lang="en-US" smtClean="0"/>
              <a:t>‹#›</a:t>
            </a:fld>
            <a:endParaRPr lang="en-US"/>
          </a:p>
        </p:txBody>
      </p:sp>
    </p:spTree>
    <p:extLst>
      <p:ext uri="{BB962C8B-B14F-4D97-AF65-F5344CB8AC3E}">
        <p14:creationId xmlns:p14="http://schemas.microsoft.com/office/powerpoint/2010/main" val="3035073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5D37C5-A668-4464-BF73-F2DA09E0390C}"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E12E4-E27F-41EC-BE8F-AA03708A530C}" type="slidenum">
              <a:rPr lang="en-US" smtClean="0"/>
              <a:t>‹#›</a:t>
            </a:fld>
            <a:endParaRPr lang="en-US"/>
          </a:p>
        </p:txBody>
      </p:sp>
    </p:spTree>
    <p:extLst>
      <p:ext uri="{BB962C8B-B14F-4D97-AF65-F5344CB8AC3E}">
        <p14:creationId xmlns:p14="http://schemas.microsoft.com/office/powerpoint/2010/main" val="1231025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5D37C5-A668-4464-BF73-F2DA09E0390C}"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E12E4-E27F-41EC-BE8F-AA03708A530C}" type="slidenum">
              <a:rPr lang="en-US" smtClean="0"/>
              <a:t>‹#›</a:t>
            </a:fld>
            <a:endParaRPr lang="en-US"/>
          </a:p>
        </p:txBody>
      </p:sp>
    </p:spTree>
    <p:extLst>
      <p:ext uri="{BB962C8B-B14F-4D97-AF65-F5344CB8AC3E}">
        <p14:creationId xmlns:p14="http://schemas.microsoft.com/office/powerpoint/2010/main" val="3446927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5D37C5-A668-4464-BF73-F2DA09E0390C}"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E12E4-E27F-41EC-BE8F-AA03708A530C}" type="slidenum">
              <a:rPr lang="en-US" smtClean="0"/>
              <a:t>‹#›</a:t>
            </a:fld>
            <a:endParaRPr lang="en-US"/>
          </a:p>
        </p:txBody>
      </p:sp>
    </p:spTree>
    <p:extLst>
      <p:ext uri="{BB962C8B-B14F-4D97-AF65-F5344CB8AC3E}">
        <p14:creationId xmlns:p14="http://schemas.microsoft.com/office/powerpoint/2010/main" val="2806169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5D37C5-A668-4464-BF73-F2DA09E0390C}"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E12E4-E27F-41EC-BE8F-AA03708A530C}" type="slidenum">
              <a:rPr lang="en-US" smtClean="0"/>
              <a:t>‹#›</a:t>
            </a:fld>
            <a:endParaRPr lang="en-US"/>
          </a:p>
        </p:txBody>
      </p:sp>
    </p:spTree>
    <p:extLst>
      <p:ext uri="{BB962C8B-B14F-4D97-AF65-F5344CB8AC3E}">
        <p14:creationId xmlns:p14="http://schemas.microsoft.com/office/powerpoint/2010/main" val="605220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5D37C5-A668-4464-BF73-F2DA09E0390C}" type="datetimeFigureOut">
              <a:rPr lang="en-US" smtClean="0"/>
              <a:t>11/10/2018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3E12E4-E27F-41EC-BE8F-AA03708A530C}" type="slidenum">
              <a:rPr lang="en-US" smtClean="0"/>
              <a:t>‹#›</a:t>
            </a:fld>
            <a:endParaRPr lang="en-US"/>
          </a:p>
        </p:txBody>
      </p:sp>
    </p:spTree>
    <p:extLst>
      <p:ext uri="{BB962C8B-B14F-4D97-AF65-F5344CB8AC3E}">
        <p14:creationId xmlns:p14="http://schemas.microsoft.com/office/powerpoint/2010/main" val="1577120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5D37C5-A668-4464-BF73-F2DA09E0390C}" type="datetimeFigureOut">
              <a:rPr lang="en-US" smtClean="0"/>
              <a:t>11/10/2018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3E12E4-E27F-41EC-BE8F-AA03708A530C}" type="slidenum">
              <a:rPr lang="en-US" smtClean="0"/>
              <a:t>‹#›</a:t>
            </a:fld>
            <a:endParaRPr lang="en-US"/>
          </a:p>
        </p:txBody>
      </p:sp>
    </p:spTree>
    <p:extLst>
      <p:ext uri="{BB962C8B-B14F-4D97-AF65-F5344CB8AC3E}">
        <p14:creationId xmlns:p14="http://schemas.microsoft.com/office/powerpoint/2010/main" val="1842585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5D37C5-A668-4464-BF73-F2DA09E0390C}" type="datetimeFigureOut">
              <a:rPr lang="en-US" smtClean="0"/>
              <a:t>11/10/2018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3E12E4-E27F-41EC-BE8F-AA03708A530C}" type="slidenum">
              <a:rPr lang="en-US" smtClean="0"/>
              <a:t>‹#›</a:t>
            </a:fld>
            <a:endParaRPr lang="en-US"/>
          </a:p>
        </p:txBody>
      </p:sp>
    </p:spTree>
    <p:extLst>
      <p:ext uri="{BB962C8B-B14F-4D97-AF65-F5344CB8AC3E}">
        <p14:creationId xmlns:p14="http://schemas.microsoft.com/office/powerpoint/2010/main" val="1464423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5D37C5-A668-4464-BF73-F2DA09E0390C}" type="datetimeFigureOut">
              <a:rPr lang="en-US" smtClean="0"/>
              <a:t>11/10/2018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3E12E4-E27F-41EC-BE8F-AA03708A530C}" type="slidenum">
              <a:rPr lang="en-US" smtClean="0"/>
              <a:t>‹#›</a:t>
            </a:fld>
            <a:endParaRPr lang="en-US"/>
          </a:p>
        </p:txBody>
      </p:sp>
    </p:spTree>
    <p:extLst>
      <p:ext uri="{BB962C8B-B14F-4D97-AF65-F5344CB8AC3E}">
        <p14:creationId xmlns:p14="http://schemas.microsoft.com/office/powerpoint/2010/main" val="3313492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5D37C5-A668-4464-BF73-F2DA09E0390C}" type="datetimeFigureOut">
              <a:rPr lang="en-US" smtClean="0"/>
              <a:t>11/10/2018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3E12E4-E27F-41EC-BE8F-AA03708A530C}" type="slidenum">
              <a:rPr lang="en-US" smtClean="0"/>
              <a:t>‹#›</a:t>
            </a:fld>
            <a:endParaRPr lang="en-US"/>
          </a:p>
        </p:txBody>
      </p:sp>
    </p:spTree>
    <p:extLst>
      <p:ext uri="{BB962C8B-B14F-4D97-AF65-F5344CB8AC3E}">
        <p14:creationId xmlns:p14="http://schemas.microsoft.com/office/powerpoint/2010/main" val="3388312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5D37C5-A668-4464-BF73-F2DA09E0390C}" type="datetimeFigureOut">
              <a:rPr lang="en-US" smtClean="0"/>
              <a:t>11/10/2018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3E12E4-E27F-41EC-BE8F-AA03708A530C}" type="slidenum">
              <a:rPr lang="en-US" smtClean="0"/>
              <a:t>‹#›</a:t>
            </a:fld>
            <a:endParaRPr lang="en-US"/>
          </a:p>
        </p:txBody>
      </p:sp>
    </p:spTree>
    <p:extLst>
      <p:ext uri="{BB962C8B-B14F-4D97-AF65-F5344CB8AC3E}">
        <p14:creationId xmlns:p14="http://schemas.microsoft.com/office/powerpoint/2010/main" val="3362711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5D37C5-A668-4464-BF73-F2DA09E0390C}" type="datetimeFigureOut">
              <a:rPr lang="en-US" smtClean="0"/>
              <a:t>11/10/2018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3E12E4-E27F-41EC-BE8F-AA03708A530C}" type="slidenum">
              <a:rPr lang="en-US" smtClean="0"/>
              <a:t>‹#›</a:t>
            </a:fld>
            <a:endParaRPr lang="en-US"/>
          </a:p>
        </p:txBody>
      </p:sp>
    </p:spTree>
    <p:extLst>
      <p:ext uri="{BB962C8B-B14F-4D97-AF65-F5344CB8AC3E}">
        <p14:creationId xmlns:p14="http://schemas.microsoft.com/office/powerpoint/2010/main" val="1328981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1.png"/><Relationship Id="rId9"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7.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www.sciencedirect.com/science/article/pii/S2212017313005501" TargetMode="External"/><Relationship Id="rId2" Type="http://schemas.openxmlformats.org/officeDocument/2006/relationships/hyperlink" Target="https://www.sciencedirect.com/science/article/pii/S2212017313005252"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07432" y="942491"/>
            <a:ext cx="9857873" cy="738664"/>
          </a:xfrm>
          <a:prstGeom prst="rect">
            <a:avLst/>
          </a:prstGeom>
          <a:noFill/>
        </p:spPr>
        <p:txBody>
          <a:bodyPr wrap="square" rtlCol="0">
            <a:spAutoFit/>
          </a:bodyPr>
          <a:lstStyle/>
          <a:p>
            <a:pPr algn="ctr"/>
            <a:r>
              <a:rPr lang="en-US" dirty="0" smtClean="0"/>
              <a:t>Research project proposal to Indian Institute of Remote Sensing</a:t>
            </a:r>
          </a:p>
          <a:p>
            <a:r>
              <a:rPr lang="en-US" dirty="0" smtClean="0">
                <a:solidFill>
                  <a:srgbClr val="7030A0"/>
                </a:solidFill>
              </a:rPr>
              <a:t>     </a:t>
            </a:r>
            <a:r>
              <a:rPr lang="en-US" sz="2400" dirty="0" smtClean="0">
                <a:solidFill>
                  <a:srgbClr val="7030A0"/>
                </a:solidFill>
              </a:rPr>
              <a:t>Deep learning for low resolution hyper spectral satellite image classification</a:t>
            </a:r>
            <a:endParaRPr lang="en-US" sz="2400" dirty="0">
              <a:solidFill>
                <a:srgbClr val="7030A0"/>
              </a:solidFill>
            </a:endParaRPr>
          </a:p>
        </p:txBody>
      </p:sp>
      <p:sp>
        <p:nvSpPr>
          <p:cNvPr id="5" name="TextBox 4"/>
          <p:cNvSpPr txBox="1"/>
          <p:nvPr/>
        </p:nvSpPr>
        <p:spPr>
          <a:xfrm>
            <a:off x="343419" y="2572544"/>
            <a:ext cx="10900611" cy="3816429"/>
          </a:xfrm>
          <a:prstGeom prst="rect">
            <a:avLst/>
          </a:prstGeom>
          <a:noFill/>
        </p:spPr>
        <p:txBody>
          <a:bodyPr wrap="square" rtlCol="0">
            <a:spAutoFit/>
          </a:bodyPr>
          <a:lstStyle/>
          <a:p>
            <a:pPr algn="ctr"/>
            <a:r>
              <a:rPr lang="en-US" sz="1600" dirty="0" smtClean="0"/>
              <a:t>Dr. E. S. Gopi,</a:t>
            </a:r>
          </a:p>
          <a:p>
            <a:pPr algn="ctr"/>
            <a:r>
              <a:rPr lang="en-US" sz="1600" dirty="0" smtClean="0"/>
              <a:t>Principal </a:t>
            </a:r>
            <a:r>
              <a:rPr lang="en-US" sz="1600" dirty="0" smtClean="0"/>
              <a:t>investigator of the proposed project</a:t>
            </a:r>
          </a:p>
          <a:p>
            <a:pPr algn="ctr"/>
            <a:r>
              <a:rPr lang="en-US" sz="1600" dirty="0" smtClean="0"/>
              <a:t>Co-</a:t>
            </a:r>
            <a:r>
              <a:rPr lang="en-US" sz="1600" dirty="0" err="1" smtClean="0"/>
              <a:t>ordinator</a:t>
            </a:r>
            <a:r>
              <a:rPr lang="en-US" sz="1600" dirty="0" smtClean="0"/>
              <a:t> for the pattern recognition and the computational intelligence laboratory</a:t>
            </a:r>
          </a:p>
          <a:p>
            <a:pPr algn="ctr"/>
            <a:r>
              <a:rPr lang="en-US" sz="1600" dirty="0" smtClean="0"/>
              <a:t>Associate professor</a:t>
            </a:r>
          </a:p>
          <a:p>
            <a:pPr algn="ctr"/>
            <a:r>
              <a:rPr lang="en-US" sz="1600" dirty="0"/>
              <a:t>Department of Electronics and Communication Engineering, </a:t>
            </a:r>
          </a:p>
          <a:p>
            <a:pPr algn="ctr"/>
            <a:r>
              <a:rPr lang="en-US" sz="1600" dirty="0"/>
              <a:t>National Institute of Technology Tiruchirappalli</a:t>
            </a:r>
          </a:p>
          <a:p>
            <a:pPr algn="ctr"/>
            <a:r>
              <a:rPr lang="en-US" sz="1600" dirty="0"/>
              <a:t>Tamil Nadu, India</a:t>
            </a:r>
          </a:p>
          <a:p>
            <a:pPr algn="ctr"/>
            <a:endParaRPr lang="en-US" sz="1600" dirty="0" smtClean="0"/>
          </a:p>
          <a:p>
            <a:pPr algn="ctr"/>
            <a:r>
              <a:rPr lang="en-US" sz="1600" dirty="0" smtClean="0"/>
              <a:t>Dr. </a:t>
            </a:r>
            <a:r>
              <a:rPr lang="en-US" sz="1600" dirty="0" err="1" smtClean="0"/>
              <a:t>S.Deivalakshmi</a:t>
            </a:r>
            <a:r>
              <a:rPr lang="en-US" sz="1600" dirty="0" smtClean="0"/>
              <a:t>,</a:t>
            </a:r>
          </a:p>
          <a:p>
            <a:pPr algn="ctr"/>
            <a:r>
              <a:rPr lang="en-US" sz="1600" dirty="0" smtClean="0"/>
              <a:t>Co-investigator for the proposed project</a:t>
            </a:r>
          </a:p>
          <a:p>
            <a:pPr algn="ctr"/>
            <a:r>
              <a:rPr lang="en-US" sz="1600" dirty="0" smtClean="0"/>
              <a:t>Assistant professor</a:t>
            </a:r>
          </a:p>
          <a:p>
            <a:pPr algn="ctr"/>
            <a:r>
              <a:rPr lang="en-US" sz="1600" dirty="0"/>
              <a:t>Department of Electronics and Communication Engineering, </a:t>
            </a:r>
          </a:p>
          <a:p>
            <a:pPr algn="ctr"/>
            <a:r>
              <a:rPr lang="en-US" sz="1600" dirty="0" smtClean="0"/>
              <a:t>National Institute of Technology Tiruchirappalli</a:t>
            </a:r>
          </a:p>
          <a:p>
            <a:pPr algn="ctr"/>
            <a:r>
              <a:rPr lang="en-US" sz="1600" dirty="0" smtClean="0"/>
              <a:t>Tamil Nadu, India</a:t>
            </a:r>
          </a:p>
          <a:p>
            <a:pPr algn="ctr"/>
            <a:endParaRPr lang="en-US" dirty="0"/>
          </a:p>
        </p:txBody>
      </p:sp>
      <p:sp>
        <p:nvSpPr>
          <p:cNvPr id="2" name="Rectangle 1"/>
          <p:cNvSpPr/>
          <p:nvPr/>
        </p:nvSpPr>
        <p:spPr>
          <a:xfrm>
            <a:off x="5078850" y="1803684"/>
            <a:ext cx="1429750" cy="646331"/>
          </a:xfrm>
          <a:prstGeom prst="rect">
            <a:avLst/>
          </a:prstGeom>
        </p:spPr>
        <p:txBody>
          <a:bodyPr wrap="none">
            <a:spAutoFit/>
          </a:bodyPr>
          <a:lstStyle/>
          <a:p>
            <a:r>
              <a:rPr lang="en-US" dirty="0" smtClean="0"/>
              <a:t>Presentation </a:t>
            </a:r>
          </a:p>
          <a:p>
            <a:pPr algn="ctr"/>
            <a:r>
              <a:rPr lang="en-US" dirty="0" smtClean="0"/>
              <a:t>by </a:t>
            </a:r>
            <a:endParaRPr lang="en-US" dirty="0"/>
          </a:p>
        </p:txBody>
      </p:sp>
    </p:spTree>
    <p:extLst>
      <p:ext uri="{BB962C8B-B14F-4D97-AF65-F5344CB8AC3E}">
        <p14:creationId xmlns:p14="http://schemas.microsoft.com/office/powerpoint/2010/main" val="656503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p:cNvSpPr txBox="1"/>
          <p:nvPr/>
        </p:nvSpPr>
        <p:spPr>
          <a:xfrm>
            <a:off x="358439" y="96297"/>
            <a:ext cx="8248149" cy="369332"/>
          </a:xfrm>
          <a:prstGeom prst="rect">
            <a:avLst/>
          </a:prstGeom>
          <a:noFill/>
        </p:spPr>
        <p:txBody>
          <a:bodyPr wrap="square" rtlCol="0">
            <a:spAutoFit/>
          </a:bodyPr>
          <a:lstStyle/>
          <a:p>
            <a:r>
              <a:rPr lang="en-US" dirty="0" smtClean="0"/>
              <a:t>Recent approach 2:  Hyperspectral Image classification using GAN*</a:t>
            </a:r>
            <a:endParaRPr lang="en-US" dirty="0"/>
          </a:p>
        </p:txBody>
      </p:sp>
      <p:pic>
        <p:nvPicPr>
          <p:cNvPr id="4" name="Picture 3"/>
          <p:cNvPicPr>
            <a:picLocks noChangeAspect="1"/>
          </p:cNvPicPr>
          <p:nvPr/>
        </p:nvPicPr>
        <p:blipFill>
          <a:blip r:embed="rId2"/>
          <a:stretch>
            <a:fillRect/>
          </a:stretch>
        </p:blipFill>
        <p:spPr>
          <a:xfrm>
            <a:off x="447675" y="473284"/>
            <a:ext cx="9144000" cy="1114425"/>
          </a:xfrm>
          <a:prstGeom prst="rect">
            <a:avLst/>
          </a:prstGeom>
        </p:spPr>
      </p:pic>
    </p:spTree>
    <p:extLst>
      <p:ext uri="{BB962C8B-B14F-4D97-AF65-F5344CB8AC3E}">
        <p14:creationId xmlns:p14="http://schemas.microsoft.com/office/powerpoint/2010/main" val="1769574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2"/>
          <a:stretch>
            <a:fillRect/>
          </a:stretch>
        </p:blipFill>
        <p:spPr>
          <a:xfrm>
            <a:off x="423862" y="1950868"/>
            <a:ext cx="3276600" cy="1209675"/>
          </a:xfrm>
          <a:prstGeom prst="rect">
            <a:avLst/>
          </a:prstGeom>
        </p:spPr>
      </p:pic>
      <p:pic>
        <p:nvPicPr>
          <p:cNvPr id="18" name="Picture 17"/>
          <p:cNvPicPr>
            <a:picLocks noChangeAspect="1"/>
          </p:cNvPicPr>
          <p:nvPr/>
        </p:nvPicPr>
        <p:blipFill>
          <a:blip r:embed="rId3"/>
          <a:stretch>
            <a:fillRect/>
          </a:stretch>
        </p:blipFill>
        <p:spPr>
          <a:xfrm>
            <a:off x="423862" y="3103365"/>
            <a:ext cx="4595813" cy="401166"/>
          </a:xfrm>
          <a:prstGeom prst="rect">
            <a:avLst/>
          </a:prstGeom>
        </p:spPr>
      </p:pic>
      <p:pic>
        <p:nvPicPr>
          <p:cNvPr id="19" name="Picture 18"/>
          <p:cNvPicPr>
            <a:picLocks noChangeAspect="1"/>
          </p:cNvPicPr>
          <p:nvPr/>
        </p:nvPicPr>
        <p:blipFill>
          <a:blip r:embed="rId4"/>
          <a:stretch>
            <a:fillRect/>
          </a:stretch>
        </p:blipFill>
        <p:spPr>
          <a:xfrm>
            <a:off x="419100" y="3504531"/>
            <a:ext cx="3381375" cy="334502"/>
          </a:xfrm>
          <a:prstGeom prst="rect">
            <a:avLst/>
          </a:prstGeom>
        </p:spPr>
      </p:pic>
      <p:pic>
        <p:nvPicPr>
          <p:cNvPr id="10" name="Picture 9"/>
          <p:cNvPicPr>
            <a:picLocks noChangeAspect="1"/>
          </p:cNvPicPr>
          <p:nvPr/>
        </p:nvPicPr>
        <p:blipFill>
          <a:blip r:embed="rId5"/>
          <a:stretch>
            <a:fillRect/>
          </a:stretch>
        </p:blipFill>
        <p:spPr>
          <a:xfrm>
            <a:off x="417596" y="4004260"/>
            <a:ext cx="4831754" cy="2053357"/>
          </a:xfrm>
          <a:prstGeom prst="rect">
            <a:avLst/>
          </a:prstGeom>
        </p:spPr>
      </p:pic>
      <p:pic>
        <p:nvPicPr>
          <p:cNvPr id="12" name="Picture 11"/>
          <p:cNvPicPr>
            <a:picLocks noChangeAspect="1"/>
          </p:cNvPicPr>
          <p:nvPr/>
        </p:nvPicPr>
        <p:blipFill>
          <a:blip r:embed="rId6"/>
          <a:stretch>
            <a:fillRect/>
          </a:stretch>
        </p:blipFill>
        <p:spPr>
          <a:xfrm>
            <a:off x="5782391" y="4004260"/>
            <a:ext cx="5739564" cy="2195114"/>
          </a:xfrm>
          <a:prstGeom prst="rect">
            <a:avLst/>
          </a:prstGeom>
        </p:spPr>
      </p:pic>
      <p:sp>
        <p:nvSpPr>
          <p:cNvPr id="15" name="TextBox 14"/>
          <p:cNvSpPr txBox="1"/>
          <p:nvPr/>
        </p:nvSpPr>
        <p:spPr>
          <a:xfrm>
            <a:off x="358439" y="96297"/>
            <a:ext cx="8248149" cy="369332"/>
          </a:xfrm>
          <a:prstGeom prst="rect">
            <a:avLst/>
          </a:prstGeom>
          <a:noFill/>
        </p:spPr>
        <p:txBody>
          <a:bodyPr wrap="square" rtlCol="0">
            <a:spAutoFit/>
          </a:bodyPr>
          <a:lstStyle/>
          <a:p>
            <a:r>
              <a:rPr lang="en-US" dirty="0" smtClean="0"/>
              <a:t>Recent approach 2:  Hyperspectral Image classification using GAN*</a:t>
            </a:r>
            <a:endParaRPr lang="en-US" dirty="0"/>
          </a:p>
        </p:txBody>
      </p:sp>
      <p:pic>
        <p:nvPicPr>
          <p:cNvPr id="11" name="Picture 10"/>
          <p:cNvPicPr>
            <a:picLocks noChangeAspect="1"/>
          </p:cNvPicPr>
          <p:nvPr/>
        </p:nvPicPr>
        <p:blipFill>
          <a:blip r:embed="rId7"/>
          <a:stretch>
            <a:fillRect/>
          </a:stretch>
        </p:blipFill>
        <p:spPr>
          <a:xfrm>
            <a:off x="5125544" y="1950867"/>
            <a:ext cx="6835910" cy="904627"/>
          </a:xfrm>
          <a:prstGeom prst="rect">
            <a:avLst/>
          </a:prstGeom>
        </p:spPr>
      </p:pic>
      <p:pic>
        <p:nvPicPr>
          <p:cNvPr id="4" name="Picture 3"/>
          <p:cNvPicPr>
            <a:picLocks noChangeAspect="1"/>
          </p:cNvPicPr>
          <p:nvPr/>
        </p:nvPicPr>
        <p:blipFill>
          <a:blip r:embed="rId8"/>
          <a:stretch>
            <a:fillRect/>
          </a:stretch>
        </p:blipFill>
        <p:spPr>
          <a:xfrm>
            <a:off x="6860506" y="3103365"/>
            <a:ext cx="2914650" cy="742950"/>
          </a:xfrm>
          <a:prstGeom prst="rect">
            <a:avLst/>
          </a:prstGeom>
        </p:spPr>
      </p:pic>
      <p:sp>
        <p:nvSpPr>
          <p:cNvPr id="6" name="TextBox 5"/>
          <p:cNvSpPr txBox="1"/>
          <p:nvPr/>
        </p:nvSpPr>
        <p:spPr>
          <a:xfrm>
            <a:off x="1066802" y="6295627"/>
            <a:ext cx="9400674" cy="369332"/>
          </a:xfrm>
          <a:prstGeom prst="rect">
            <a:avLst/>
          </a:prstGeom>
          <a:noFill/>
        </p:spPr>
        <p:txBody>
          <a:bodyPr wrap="square" rtlCol="0">
            <a:spAutoFit/>
          </a:bodyPr>
          <a:lstStyle/>
          <a:p>
            <a:r>
              <a:rPr lang="en-US" dirty="0" smtClean="0"/>
              <a:t>Note: In this case, the complete 64x64 is classified as the one belonging to the particular class</a:t>
            </a:r>
            <a:endParaRPr lang="en-US" dirty="0"/>
          </a:p>
        </p:txBody>
      </p:sp>
      <p:pic>
        <p:nvPicPr>
          <p:cNvPr id="7" name="Picture 6"/>
          <p:cNvPicPr>
            <a:picLocks noChangeAspect="1"/>
          </p:cNvPicPr>
          <p:nvPr/>
        </p:nvPicPr>
        <p:blipFill>
          <a:blip r:embed="rId9"/>
          <a:stretch>
            <a:fillRect/>
          </a:stretch>
        </p:blipFill>
        <p:spPr>
          <a:xfrm>
            <a:off x="447675" y="473284"/>
            <a:ext cx="9144000" cy="1114425"/>
          </a:xfrm>
          <a:prstGeom prst="rect">
            <a:avLst/>
          </a:prstGeom>
        </p:spPr>
      </p:pic>
    </p:spTree>
    <p:extLst>
      <p:ext uri="{BB962C8B-B14F-4D97-AF65-F5344CB8AC3E}">
        <p14:creationId xmlns:p14="http://schemas.microsoft.com/office/powerpoint/2010/main" val="2610729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1475" y="78857"/>
            <a:ext cx="11134725" cy="369332"/>
          </a:xfrm>
          <a:prstGeom prst="rect">
            <a:avLst/>
          </a:prstGeom>
          <a:noFill/>
        </p:spPr>
        <p:txBody>
          <a:bodyPr wrap="square" rtlCol="0">
            <a:spAutoFit/>
          </a:bodyPr>
          <a:lstStyle/>
          <a:p>
            <a:r>
              <a:rPr lang="en-US" dirty="0" smtClean="0"/>
              <a:t>Our proposed approach 1 *:</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168" y="1320300"/>
            <a:ext cx="5407337" cy="26345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71475" y="359143"/>
            <a:ext cx="11409753" cy="369332"/>
          </a:xfrm>
          <a:prstGeom prst="rect">
            <a:avLst/>
          </a:prstGeom>
          <a:noFill/>
        </p:spPr>
        <p:txBody>
          <a:bodyPr wrap="square" rtlCol="0">
            <a:spAutoFit/>
          </a:bodyPr>
          <a:lstStyle/>
          <a:p>
            <a:r>
              <a:rPr lang="en-US" dirty="0" smtClean="0"/>
              <a:t>Based on the paper:</a:t>
            </a:r>
            <a:endParaRPr lang="en-US" dirty="0"/>
          </a:p>
        </p:txBody>
      </p:sp>
      <p:sp>
        <p:nvSpPr>
          <p:cNvPr id="7" name="Rectangle 6"/>
          <p:cNvSpPr/>
          <p:nvPr/>
        </p:nvSpPr>
        <p:spPr>
          <a:xfrm>
            <a:off x="371475" y="602798"/>
            <a:ext cx="11748336" cy="646331"/>
          </a:xfrm>
          <a:prstGeom prst="rect">
            <a:avLst/>
          </a:prstGeom>
        </p:spPr>
        <p:txBody>
          <a:bodyPr wrap="square">
            <a:spAutoFit/>
          </a:bodyPr>
          <a:lstStyle/>
          <a:p>
            <a:r>
              <a:rPr lang="en-US" dirty="0" smtClean="0"/>
              <a:t> </a:t>
            </a:r>
            <a:r>
              <a:rPr lang="en-US" dirty="0"/>
              <a:t>Christian </a:t>
            </a:r>
            <a:r>
              <a:rPr lang="en-US" dirty="0" err="1"/>
              <a:t>Ledig</a:t>
            </a:r>
            <a:r>
              <a:rPr lang="en-US" dirty="0"/>
              <a:t> et.al. Photo-Realistic Single Image Super Resolution Using a Generative Adversarial Network, 2017 </a:t>
            </a:r>
            <a:r>
              <a:rPr lang="en-US" dirty="0" err="1"/>
              <a:t>lEEE</a:t>
            </a:r>
            <a:r>
              <a:rPr lang="en-US" dirty="0"/>
              <a:t> Conference on Computer Vision and Pattern </a:t>
            </a:r>
            <a:r>
              <a:rPr lang="en-US" dirty="0" smtClean="0"/>
              <a:t>recognition,2017,IEEE Conference on Computer Vision and Pattern recognition</a:t>
            </a:r>
            <a:endParaRPr lang="en-US" dirty="0"/>
          </a:p>
        </p:txBody>
      </p:sp>
      <p:sp>
        <p:nvSpPr>
          <p:cNvPr id="8" name="TextBox 7"/>
          <p:cNvSpPr txBox="1"/>
          <p:nvPr/>
        </p:nvSpPr>
        <p:spPr>
          <a:xfrm>
            <a:off x="443662" y="4075308"/>
            <a:ext cx="11603957" cy="1200329"/>
          </a:xfrm>
          <a:prstGeom prst="rect">
            <a:avLst/>
          </a:prstGeom>
          <a:noFill/>
        </p:spPr>
        <p:txBody>
          <a:bodyPr wrap="square" rtlCol="0">
            <a:spAutoFit/>
          </a:bodyPr>
          <a:lstStyle/>
          <a:p>
            <a:r>
              <a:rPr lang="en-US" dirty="0" smtClean="0">
                <a:solidFill>
                  <a:schemeClr val="accent2">
                    <a:lumMod val="75000"/>
                  </a:schemeClr>
                </a:solidFill>
              </a:rPr>
              <a:t>Generator</a:t>
            </a:r>
            <a:r>
              <a:rPr lang="en-US" dirty="0" smtClean="0"/>
              <a:t> is trained to minimize perceptual loss function </a:t>
            </a:r>
          </a:p>
          <a:p>
            <a:r>
              <a:rPr lang="en-US" dirty="0" smtClean="0"/>
              <a:t>[1]Content loss (a) MSE loss  and/or  (b) Euclidean distance between the feature representation of the reconstructed image and the reference image </a:t>
            </a:r>
          </a:p>
          <a:p>
            <a:r>
              <a:rPr lang="en-US" dirty="0" smtClean="0"/>
              <a:t>[2]Adversarial loss:</a:t>
            </a:r>
            <a:endParaRPr lang="en-US" dirty="0"/>
          </a:p>
        </p:txBody>
      </p:sp>
      <p:sp>
        <p:nvSpPr>
          <p:cNvPr id="14" name="TextBox 13"/>
          <p:cNvSpPr txBox="1"/>
          <p:nvPr/>
        </p:nvSpPr>
        <p:spPr>
          <a:xfrm>
            <a:off x="515853" y="5627950"/>
            <a:ext cx="11603957" cy="369332"/>
          </a:xfrm>
          <a:prstGeom prst="rect">
            <a:avLst/>
          </a:prstGeom>
          <a:noFill/>
        </p:spPr>
        <p:txBody>
          <a:bodyPr wrap="square" rtlCol="0">
            <a:spAutoFit/>
          </a:bodyPr>
          <a:lstStyle/>
          <a:p>
            <a:r>
              <a:rPr lang="en-US" dirty="0" smtClean="0">
                <a:solidFill>
                  <a:schemeClr val="accent2">
                    <a:lumMod val="75000"/>
                  </a:schemeClr>
                </a:solidFill>
              </a:rPr>
              <a:t>Discriminator tries to maximize </a:t>
            </a:r>
            <a:endParaRPr lang="en-US" dirty="0"/>
          </a:p>
        </p:txBody>
      </p:sp>
      <p:pic>
        <p:nvPicPr>
          <p:cNvPr id="10" name="Picture 9"/>
          <p:cNvPicPr>
            <a:picLocks noChangeAspect="1"/>
          </p:cNvPicPr>
          <p:nvPr/>
        </p:nvPicPr>
        <p:blipFill>
          <a:blip r:embed="rId3"/>
          <a:stretch>
            <a:fillRect/>
          </a:stretch>
        </p:blipFill>
        <p:spPr>
          <a:xfrm>
            <a:off x="2341142" y="4966570"/>
            <a:ext cx="2539197" cy="618134"/>
          </a:xfrm>
          <a:prstGeom prst="rect">
            <a:avLst/>
          </a:prstGeom>
        </p:spPr>
      </p:pic>
      <p:pic>
        <p:nvPicPr>
          <p:cNvPr id="11" name="Picture 10"/>
          <p:cNvPicPr>
            <a:picLocks noChangeAspect="1"/>
          </p:cNvPicPr>
          <p:nvPr/>
        </p:nvPicPr>
        <p:blipFill>
          <a:blip r:embed="rId4"/>
          <a:stretch>
            <a:fillRect/>
          </a:stretch>
        </p:blipFill>
        <p:spPr>
          <a:xfrm>
            <a:off x="3670132" y="5797187"/>
            <a:ext cx="5874921" cy="956024"/>
          </a:xfrm>
          <a:prstGeom prst="rect">
            <a:avLst/>
          </a:prstGeom>
        </p:spPr>
      </p:pic>
    </p:spTree>
    <p:extLst>
      <p:ext uri="{BB962C8B-B14F-4D97-AF65-F5344CB8AC3E}">
        <p14:creationId xmlns:p14="http://schemas.microsoft.com/office/powerpoint/2010/main" val="1103759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1475" y="78857"/>
            <a:ext cx="11134725" cy="369332"/>
          </a:xfrm>
          <a:prstGeom prst="rect">
            <a:avLst/>
          </a:prstGeom>
          <a:noFill/>
        </p:spPr>
        <p:txBody>
          <a:bodyPr wrap="square" rtlCol="0">
            <a:spAutoFit/>
          </a:bodyPr>
          <a:lstStyle/>
          <a:p>
            <a:r>
              <a:rPr lang="en-US" dirty="0" smtClean="0"/>
              <a:t>Outline of the proposed technique</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36946" y="78857"/>
            <a:ext cx="4359613" cy="212412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248651" y="2202977"/>
            <a:ext cx="10469477" cy="3600986"/>
          </a:xfrm>
          <a:prstGeom prst="rect">
            <a:avLst/>
          </a:prstGeom>
        </p:spPr>
        <p:txBody>
          <a:bodyPr wrap="square">
            <a:spAutoFit/>
          </a:bodyPr>
          <a:lstStyle/>
          <a:p>
            <a:pPr marL="285750" indent="-285750" algn="just">
              <a:buFont typeface="Arial" panose="020B0604020202020204" pitchFamily="34" charset="0"/>
              <a:buChar char="•"/>
            </a:pPr>
            <a:r>
              <a:rPr lang="en-US" sz="1400" dirty="0" smtClean="0"/>
              <a:t>In Generative Adversarial Network, we have two convolution network structures. One acts as the generator block and </a:t>
            </a:r>
            <a:r>
              <a:rPr lang="en-US" sz="1400" dirty="0"/>
              <a:t> </a:t>
            </a:r>
            <a:r>
              <a:rPr lang="en-US" sz="1400" dirty="0" smtClean="0"/>
              <a:t>the other as the discriminator block </a:t>
            </a:r>
          </a:p>
          <a:p>
            <a:pPr algn="just"/>
            <a:endParaRPr lang="en-US" sz="1400" dirty="0" smtClean="0"/>
          </a:p>
          <a:p>
            <a:pPr marL="285750" indent="-285750" algn="just">
              <a:buFont typeface="Arial" panose="020B0604020202020204" pitchFamily="34" charset="0"/>
              <a:buChar char="•"/>
            </a:pPr>
            <a:r>
              <a:rPr lang="en-US" sz="1400" dirty="0" smtClean="0"/>
              <a:t>Group of hyper spectral images (Full or sublocks) are given as the input to the generator block.  The generator block tries to convert the group of low resolution images into group of corresponding high resolution images.  The generated high resolution images, along with the corresponding actual high resolution images are given as the input to the discriminator. </a:t>
            </a:r>
          </a:p>
          <a:p>
            <a:pPr algn="just"/>
            <a:endParaRPr lang="en-US" sz="1400" dirty="0" smtClean="0"/>
          </a:p>
          <a:p>
            <a:pPr marL="285750" indent="-285750" algn="just">
              <a:buFont typeface="Arial" panose="020B0604020202020204" pitchFamily="34" charset="0"/>
              <a:buChar char="•"/>
            </a:pPr>
            <a:r>
              <a:rPr lang="en-US" sz="1400" dirty="0" smtClean="0"/>
              <a:t>The discriminator network is trained such that the variable associated with the output of the discriminator takes  the value 0.5 (for the ideal cases) for both original high resolution image and the high resolution image obtained  from the generator. This is done to make sure that the discriminator is not able to discriminate the original high resolution image and</a:t>
            </a:r>
            <a:r>
              <a:rPr lang="en-US" sz="1400" dirty="0"/>
              <a:t> </a:t>
            </a:r>
            <a:r>
              <a:rPr lang="en-US" sz="1400" dirty="0" smtClean="0"/>
              <a:t>the one generated by the generator. </a:t>
            </a:r>
          </a:p>
          <a:p>
            <a:pPr marL="285750" indent="-285750" algn="just">
              <a:buFont typeface="Arial" panose="020B0604020202020204" pitchFamily="34" charset="0"/>
              <a:buChar char="•"/>
            </a:pPr>
            <a:endParaRPr lang="en-US" sz="1400" dirty="0" smtClean="0"/>
          </a:p>
          <a:p>
            <a:pPr marL="285750" indent="-285750" algn="just">
              <a:buFont typeface="Arial" panose="020B0604020202020204" pitchFamily="34" charset="0"/>
              <a:buChar char="•"/>
            </a:pPr>
            <a:r>
              <a:rPr lang="en-US" sz="1400" dirty="0" smtClean="0"/>
              <a:t>The high resolution image (corresponding to the low resolution image under test) is obtained using the trained generator  and are subjected to the classification using the classifier like Support Vector Machine.  This approach has the advantage of making use of correlation between different spectral bands during training phase. As batch processing is involved during the training phase, slow convergence is expected.</a:t>
            </a:r>
          </a:p>
          <a:p>
            <a:endParaRPr lang="en-US" dirty="0" smtClean="0"/>
          </a:p>
        </p:txBody>
      </p:sp>
      <p:sp>
        <p:nvSpPr>
          <p:cNvPr id="12" name="Rectangle 11"/>
          <p:cNvSpPr/>
          <p:nvPr/>
        </p:nvSpPr>
        <p:spPr>
          <a:xfrm>
            <a:off x="481012" y="5482647"/>
            <a:ext cx="10915650" cy="1200329"/>
          </a:xfrm>
          <a:prstGeom prst="rect">
            <a:avLst/>
          </a:prstGeom>
        </p:spPr>
        <p:txBody>
          <a:bodyPr wrap="square">
            <a:spAutoFit/>
          </a:bodyPr>
          <a:lstStyle/>
          <a:p>
            <a:r>
              <a:rPr lang="en-US" dirty="0" smtClean="0"/>
              <a:t>Alternative approach:</a:t>
            </a:r>
          </a:p>
          <a:p>
            <a:r>
              <a:rPr lang="en-US" dirty="0" smtClean="0"/>
              <a:t>Instead of using single GAN, 220 different GANs (one for each spectral band) is considered. Upon training, classification is done by combining the decision taken by the individual trained GAN. As the complexity of the individual GAN is limited, we expect fast convergence in this approach.</a:t>
            </a:r>
            <a:endParaRPr lang="en-US" dirty="0"/>
          </a:p>
        </p:txBody>
      </p:sp>
    </p:spTree>
    <p:extLst>
      <p:ext uri="{BB962C8B-B14F-4D97-AF65-F5344CB8AC3E}">
        <p14:creationId xmlns:p14="http://schemas.microsoft.com/office/powerpoint/2010/main" val="1463333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650" y="298120"/>
            <a:ext cx="11029950" cy="5663089"/>
          </a:xfrm>
          <a:prstGeom prst="rect">
            <a:avLst/>
          </a:prstGeom>
          <a:noFill/>
        </p:spPr>
        <p:txBody>
          <a:bodyPr wrap="square" rtlCol="0">
            <a:spAutoFit/>
          </a:bodyPr>
          <a:lstStyle/>
          <a:p>
            <a:r>
              <a:rPr lang="en-US" dirty="0" smtClean="0"/>
              <a:t>Expertise of the principle Investigator </a:t>
            </a:r>
          </a:p>
          <a:p>
            <a:r>
              <a:rPr lang="en-US" dirty="0" smtClean="0"/>
              <a:t>Name: Dr. E.S. Gopi, Co-</a:t>
            </a:r>
            <a:r>
              <a:rPr lang="en-US" dirty="0" err="1" smtClean="0"/>
              <a:t>ordinator</a:t>
            </a:r>
            <a:r>
              <a:rPr lang="en-US" dirty="0" smtClean="0"/>
              <a:t> for the pattern recognition and the computational intelligence laboratory</a:t>
            </a:r>
          </a:p>
          <a:p>
            <a:r>
              <a:rPr lang="en-US" dirty="0" smtClean="0"/>
              <a:t>Associate professor,</a:t>
            </a:r>
          </a:p>
          <a:p>
            <a:r>
              <a:rPr lang="en-US" dirty="0" smtClean="0"/>
              <a:t> Electronics and Communication Engineering, National Institute of Technology Tiruchirappalli</a:t>
            </a:r>
          </a:p>
          <a:p>
            <a:r>
              <a:rPr lang="en-US" dirty="0" smtClean="0"/>
              <a:t>Area of interest: Pattern recognition, Computational intelligence, Signal processing</a:t>
            </a:r>
          </a:p>
          <a:p>
            <a:r>
              <a:rPr lang="en-US" dirty="0" smtClean="0"/>
              <a:t>Relevant (Books):</a:t>
            </a:r>
          </a:p>
          <a:p>
            <a:endParaRPr lang="en-US" dirty="0"/>
          </a:p>
          <a:p>
            <a:endParaRPr lang="en-US" dirty="0" smtClean="0"/>
          </a:p>
          <a:p>
            <a:endParaRPr lang="en-US" dirty="0"/>
          </a:p>
          <a:p>
            <a:endParaRPr lang="en-US" dirty="0" smtClean="0"/>
          </a:p>
          <a:p>
            <a:r>
              <a:rPr lang="en-US" sz="1400" b="1" dirty="0" smtClean="0"/>
              <a:t>Selective journal publications</a:t>
            </a:r>
            <a:r>
              <a:rPr lang="en-US" sz="1400" dirty="0" smtClean="0"/>
              <a:t>:</a:t>
            </a:r>
          </a:p>
          <a:p>
            <a:pPr algn="just" fontAlgn="base"/>
            <a:r>
              <a:rPr lang="en-US" sz="1400" dirty="0"/>
              <a:t>[</a:t>
            </a:r>
            <a:r>
              <a:rPr lang="en-US" sz="1400" dirty="0" smtClean="0"/>
              <a:t>1] </a:t>
            </a:r>
            <a:r>
              <a:rPr lang="en-US" sz="1400" dirty="0" err="1" smtClean="0"/>
              <a:t>G.Jayabrindha</a:t>
            </a:r>
            <a:r>
              <a:rPr lang="en-US" sz="1400" dirty="0" smtClean="0"/>
              <a:t>, </a:t>
            </a:r>
            <a:r>
              <a:rPr lang="en-US" sz="1400" dirty="0" err="1" smtClean="0"/>
              <a:t>E.S.Gopi</a:t>
            </a:r>
            <a:r>
              <a:rPr lang="en-US" sz="1400" dirty="0" smtClean="0"/>
              <a:t>, "</a:t>
            </a:r>
            <a:r>
              <a:rPr lang="en-US" sz="1400" dirty="0"/>
              <a:t>Ant Colony Technique for Optimizing the Order of Cascaded SVM Classifier for Sunflower Seed Classification" , IEEE Transactions on Emerging Topics in Computational Intelligence,pp.78 - 88, Vol.2, Issue 1, 2017.</a:t>
            </a:r>
          </a:p>
          <a:p>
            <a:pPr algn="just" fontAlgn="base"/>
            <a:r>
              <a:rPr lang="en-US" sz="1400" dirty="0"/>
              <a:t>[2] </a:t>
            </a:r>
            <a:r>
              <a:rPr lang="en-US" sz="1400" dirty="0" err="1"/>
              <a:t>E.S.Gopi</a:t>
            </a:r>
            <a:r>
              <a:rPr lang="en-US" sz="1400" dirty="0"/>
              <a:t>, "Digital image forgery detection using artificial neural network and independent component analysis", Elsevier journal on Applied Mathematics and Computation (Impact factor:1.738) ,Vol. 194-2, 2007, pp. 540-543.  ISSN:0096-3003</a:t>
            </a:r>
          </a:p>
          <a:p>
            <a:pPr algn="just" fontAlgn="base"/>
            <a:r>
              <a:rPr lang="en-US" sz="1400" dirty="0"/>
              <a:t>[3] </a:t>
            </a:r>
            <a:r>
              <a:rPr lang="en-US" sz="1400" dirty="0" err="1"/>
              <a:t>E.S.Gopi</a:t>
            </a:r>
            <a:r>
              <a:rPr lang="en-US" sz="1400" dirty="0"/>
              <a:t>, </a:t>
            </a:r>
            <a:r>
              <a:rPr lang="en-US" sz="1400" dirty="0" err="1"/>
              <a:t>P.Palanisamy</a:t>
            </a:r>
            <a:r>
              <a:rPr lang="en-US" sz="1400" dirty="0"/>
              <a:t> "Neural network based class-conditional probability density function using kernel trick for supervised classifier", Elsevier journal on neuro computing (Impact factor:3.317), Vol.154,  pp. 225-229, 2014,  ISSN:0925-2312</a:t>
            </a:r>
          </a:p>
          <a:p>
            <a:pPr algn="just" fontAlgn="base"/>
            <a:r>
              <a:rPr lang="en-US" sz="1400" dirty="0"/>
              <a:t>[4] </a:t>
            </a:r>
            <a:r>
              <a:rPr lang="en-US" sz="1400" dirty="0" err="1"/>
              <a:t>E.S.Gopi,P.Palanisamy</a:t>
            </a:r>
            <a:r>
              <a:rPr lang="en-US" sz="1400" dirty="0"/>
              <a:t>, "Maximizing </a:t>
            </a:r>
            <a:r>
              <a:rPr lang="en-US" sz="1400" dirty="0" err="1"/>
              <a:t>Gaussianity</a:t>
            </a:r>
            <a:r>
              <a:rPr lang="en-US" sz="1400" dirty="0"/>
              <a:t> using kurtosis measurement in the kernel space for kernel linear discriminant analysis", Elsevier journal on neuro computing (Impact factor:3.317),Vol.144,  pp.329-337, 2014, ISSN:0925-2312</a:t>
            </a:r>
          </a:p>
          <a:p>
            <a:pPr algn="just" fontAlgn="base"/>
            <a:r>
              <a:rPr lang="en-US" sz="1400" dirty="0"/>
              <a:t>[5] </a:t>
            </a:r>
            <a:r>
              <a:rPr lang="en-US" sz="1400" dirty="0" err="1"/>
              <a:t>E.S.Gopi</a:t>
            </a:r>
            <a:r>
              <a:rPr lang="en-US" sz="1400" dirty="0"/>
              <a:t>, </a:t>
            </a:r>
            <a:r>
              <a:rPr lang="en-US" sz="1400" dirty="0" err="1"/>
              <a:t>P.Palanisamy</a:t>
            </a:r>
            <a:r>
              <a:rPr lang="en-US" sz="1400" dirty="0"/>
              <a:t> "Formulating particle swarm optimization based membership linear discriminant analysis", Elsevier journal on swarm intelligence and evolutionary computation (Impact factor:3.893) , Vol.12, pp.65-73, 2013, ISSN:2210-6502</a:t>
            </a:r>
          </a:p>
          <a:p>
            <a:pPr algn="just" fontAlgn="base"/>
            <a:r>
              <a:rPr lang="en-US" sz="1400" dirty="0"/>
              <a:t>[6] </a:t>
            </a:r>
            <a:r>
              <a:rPr lang="en-US" sz="1400" dirty="0" err="1"/>
              <a:t>E.S.Gopi</a:t>
            </a:r>
            <a:r>
              <a:rPr lang="en-US" sz="1400" dirty="0"/>
              <a:t>, </a:t>
            </a:r>
            <a:r>
              <a:rPr lang="en-US" sz="1400" dirty="0" err="1"/>
              <a:t>P.Palanisamy</a:t>
            </a:r>
            <a:r>
              <a:rPr lang="en-US" sz="1400" dirty="0"/>
              <a:t>,  "Fast computation of PCA bases of image subspace using its inner-product subspace", Elsevier journal on Applied Mathematics and Computation (Impact factor:1.738), Vol.219-12, pp.6729-6732, 2013, </a:t>
            </a:r>
            <a:r>
              <a:rPr lang="en-US" sz="1400" dirty="0" smtClean="0"/>
              <a:t>ISSN:0096-3003</a:t>
            </a:r>
            <a:endParaRPr lang="en-US" dirty="0" smtClean="0"/>
          </a:p>
        </p:txBody>
      </p:sp>
      <p:pic>
        <p:nvPicPr>
          <p:cNvPr id="10" name="Picture 9"/>
          <p:cNvPicPr>
            <a:picLocks noChangeAspect="1"/>
          </p:cNvPicPr>
          <p:nvPr/>
        </p:nvPicPr>
        <p:blipFill>
          <a:blip r:embed="rId2"/>
          <a:stretch>
            <a:fillRect/>
          </a:stretch>
        </p:blipFill>
        <p:spPr>
          <a:xfrm>
            <a:off x="2047875" y="1740932"/>
            <a:ext cx="5667375" cy="1388732"/>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1987" y="930443"/>
            <a:ext cx="866838" cy="1061762"/>
          </a:xfrm>
          <a:prstGeom prst="rect">
            <a:avLst/>
          </a:prstGeom>
        </p:spPr>
      </p:pic>
    </p:spTree>
    <p:extLst>
      <p:ext uri="{BB962C8B-B14F-4D97-AF65-F5344CB8AC3E}">
        <p14:creationId xmlns:p14="http://schemas.microsoft.com/office/powerpoint/2010/main" val="2419141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97347"/>
            <a:ext cx="11849100" cy="5693866"/>
          </a:xfrm>
          <a:prstGeom prst="rect">
            <a:avLst/>
          </a:prstGeom>
        </p:spPr>
        <p:txBody>
          <a:bodyPr wrap="square">
            <a:spAutoFit/>
          </a:bodyPr>
          <a:lstStyle/>
          <a:p>
            <a:pPr algn="just" fontAlgn="base"/>
            <a:r>
              <a:rPr lang="en-US" sz="1400" b="1" dirty="0" smtClean="0"/>
              <a:t>Other reviewed Book chapters and conference publications:</a:t>
            </a:r>
          </a:p>
          <a:p>
            <a:pPr algn="just" fontAlgn="base"/>
            <a:endParaRPr lang="en-US" sz="1400" b="1" dirty="0" smtClean="0"/>
          </a:p>
          <a:p>
            <a:pPr fontAlgn="base"/>
            <a:r>
              <a:rPr lang="en-US" sz="1400" dirty="0" smtClean="0"/>
              <a:t>[1] </a:t>
            </a:r>
            <a:r>
              <a:rPr lang="en-US" sz="1400" dirty="0" err="1" smtClean="0"/>
              <a:t>Florintina.C</a:t>
            </a:r>
            <a:r>
              <a:rPr lang="en-US" sz="1400" dirty="0" smtClean="0"/>
              <a:t>, </a:t>
            </a:r>
            <a:r>
              <a:rPr lang="en-US" sz="1400" b="1" dirty="0" err="1" smtClean="0"/>
              <a:t>E.S.Gopi</a:t>
            </a:r>
            <a:r>
              <a:rPr lang="en-US" sz="1400" dirty="0" smtClean="0"/>
              <a:t>, "</a:t>
            </a:r>
            <a:r>
              <a:rPr lang="en-US" sz="1400" u="sng" dirty="0" smtClean="0"/>
              <a:t>Music composition inspired by sea wave patterns observed from beaches</a:t>
            </a:r>
            <a:r>
              <a:rPr lang="en-US" sz="1400" dirty="0" smtClean="0"/>
              <a:t>", </a:t>
            </a:r>
            <a:r>
              <a:rPr lang="en-US" sz="1400" u="sng" dirty="0" smtClean="0"/>
              <a:t>Proceedings of the 2nd International Conference on Data Engineering and Communication Technology (ICDECT 2017)</a:t>
            </a:r>
            <a:r>
              <a:rPr lang="en-US" sz="1400" dirty="0" smtClean="0"/>
              <a:t>, </a:t>
            </a:r>
            <a:r>
              <a:rPr lang="en-US" sz="1400" b="1" dirty="0" smtClean="0"/>
              <a:t>Springer,</a:t>
            </a:r>
            <a:r>
              <a:rPr lang="en-US" sz="1400" dirty="0" smtClean="0"/>
              <a:t>2018.</a:t>
            </a:r>
          </a:p>
          <a:p>
            <a:pPr fontAlgn="base"/>
            <a:r>
              <a:rPr lang="en-US" sz="1400" dirty="0" smtClean="0"/>
              <a:t>[2] </a:t>
            </a:r>
            <a:r>
              <a:rPr lang="en-US" sz="1400" dirty="0" err="1" smtClean="0"/>
              <a:t>Kshitij</a:t>
            </a:r>
            <a:r>
              <a:rPr lang="en-US" sz="1400" dirty="0" smtClean="0"/>
              <a:t> </a:t>
            </a:r>
            <a:r>
              <a:rPr lang="en-US" sz="1400" dirty="0" err="1" smtClean="0"/>
              <a:t>Rachchh</a:t>
            </a:r>
            <a:r>
              <a:rPr lang="en-US" sz="1400" dirty="0" smtClean="0"/>
              <a:t>,</a:t>
            </a:r>
            <a:r>
              <a:rPr lang="en-US" sz="1400" b="1" dirty="0" smtClean="0"/>
              <a:t> </a:t>
            </a:r>
            <a:r>
              <a:rPr lang="en-US" sz="1400" b="1" dirty="0" err="1" smtClean="0"/>
              <a:t>E.S.Gopi</a:t>
            </a:r>
            <a:r>
              <a:rPr lang="en-US" sz="1400" b="1" dirty="0" smtClean="0"/>
              <a:t>,</a:t>
            </a:r>
            <a:r>
              <a:rPr lang="en-US" sz="1400" dirty="0" smtClean="0"/>
              <a:t> "</a:t>
            </a:r>
            <a:r>
              <a:rPr lang="en-US" sz="1400" u="sng" dirty="0" smtClean="0"/>
              <a:t>Inclusion of Vertical bar in the OMR sheet for Image Based Robust and Fast OMR Evaluation Technique using Mobile Phone Camera </a:t>
            </a:r>
            <a:r>
              <a:rPr lang="en-US" sz="1400" dirty="0" smtClean="0"/>
              <a:t>",</a:t>
            </a:r>
            <a:r>
              <a:rPr lang="en-US" sz="1400" u="sng" dirty="0" smtClean="0"/>
              <a:t>Proceedings of the 2nd International Conference on Data Engineering and Communication Technology (ICDECT 2017)</a:t>
            </a:r>
            <a:r>
              <a:rPr lang="en-US" sz="1400" dirty="0" smtClean="0"/>
              <a:t>, </a:t>
            </a:r>
            <a:r>
              <a:rPr lang="en-US" sz="1400" b="1" dirty="0" smtClean="0"/>
              <a:t>Springer,</a:t>
            </a:r>
            <a:r>
              <a:rPr lang="en-US" sz="1400" dirty="0" smtClean="0"/>
              <a:t> 2018 </a:t>
            </a:r>
          </a:p>
          <a:p>
            <a:pPr fontAlgn="base"/>
            <a:r>
              <a:rPr lang="en-US" sz="1400" dirty="0" smtClean="0"/>
              <a:t>[3] </a:t>
            </a:r>
            <a:r>
              <a:rPr lang="en-US" sz="1400" dirty="0" err="1" smtClean="0"/>
              <a:t>Vineetha</a:t>
            </a:r>
            <a:r>
              <a:rPr lang="en-US" sz="1400" dirty="0" smtClean="0"/>
              <a:t> Yogesh, </a:t>
            </a:r>
            <a:r>
              <a:rPr lang="en-US" sz="1400" b="1" dirty="0" err="1" smtClean="0"/>
              <a:t>E.S.Gopi</a:t>
            </a:r>
            <a:r>
              <a:rPr lang="en-US" sz="1400" b="1" dirty="0" smtClean="0"/>
              <a:t>, </a:t>
            </a:r>
            <a:r>
              <a:rPr lang="en-US" sz="1400" dirty="0" smtClean="0"/>
              <a:t>Shaik</a:t>
            </a:r>
            <a:r>
              <a:rPr lang="en-US" sz="1400" b="1" dirty="0" smtClean="0"/>
              <a:t> </a:t>
            </a:r>
            <a:r>
              <a:rPr lang="en-US" sz="1400" dirty="0" smtClean="0"/>
              <a:t>Mahammad, "Particle Swarm Optimization based HMM parameter estimation for spectrum sensing in Cognitive radio system",  Edited volume on </a:t>
            </a:r>
            <a:r>
              <a:rPr lang="en-US" sz="1400" u="sng" dirty="0" smtClean="0"/>
              <a:t>Computational intelligence for Pattern Recognition</a:t>
            </a:r>
            <a:r>
              <a:rPr lang="en-US" sz="1400" dirty="0" smtClean="0"/>
              <a:t>, </a:t>
            </a:r>
            <a:r>
              <a:rPr lang="en-US" sz="1400" b="1" dirty="0" smtClean="0"/>
              <a:t>Springer, </a:t>
            </a:r>
            <a:r>
              <a:rPr lang="en-US" sz="1400" dirty="0" smtClean="0"/>
              <a:t>2018.</a:t>
            </a:r>
          </a:p>
          <a:p>
            <a:pPr fontAlgn="base"/>
            <a:r>
              <a:rPr lang="en-US" sz="1400" dirty="0" smtClean="0"/>
              <a:t>[4] C. </a:t>
            </a:r>
            <a:r>
              <a:rPr lang="en-US" sz="1400" dirty="0" err="1" smtClean="0"/>
              <a:t>Florintina</a:t>
            </a:r>
            <a:r>
              <a:rPr lang="en-US" sz="1400" dirty="0" smtClean="0"/>
              <a:t>,</a:t>
            </a:r>
            <a:r>
              <a:rPr lang="en-US" sz="1400" b="1" dirty="0" smtClean="0"/>
              <a:t> </a:t>
            </a:r>
            <a:r>
              <a:rPr lang="en-US" sz="1400" b="1" dirty="0" err="1" smtClean="0"/>
              <a:t>E.S.Gopi</a:t>
            </a:r>
            <a:r>
              <a:rPr lang="en-US" sz="1400" b="1" dirty="0" smtClean="0"/>
              <a:t>, "</a:t>
            </a:r>
            <a:r>
              <a:rPr lang="en-US" sz="1400" u="sng" dirty="0" smtClean="0"/>
              <a:t>Constructing a Linear Discrete System in Kernel Space as a Supervised Classifier</a:t>
            </a:r>
            <a:r>
              <a:rPr lang="en-US" sz="1400" dirty="0" smtClean="0"/>
              <a:t>",- </a:t>
            </a:r>
            <a:r>
              <a:rPr lang="en-US" sz="1400" u="sng" dirty="0" err="1" smtClean="0"/>
              <a:t>Wispnet</a:t>
            </a:r>
            <a:r>
              <a:rPr lang="en-US" sz="1400" u="sng" dirty="0" smtClean="0"/>
              <a:t> 2017</a:t>
            </a:r>
            <a:r>
              <a:rPr lang="en-US" sz="1400" dirty="0" smtClean="0"/>
              <a:t>, Chennai, 22-24 March 2017.</a:t>
            </a:r>
          </a:p>
          <a:p>
            <a:pPr fontAlgn="base"/>
            <a:r>
              <a:rPr lang="en-US" sz="1400" dirty="0" smtClean="0"/>
              <a:t>[5] </a:t>
            </a:r>
            <a:r>
              <a:rPr lang="en-US" sz="1400" dirty="0" err="1" smtClean="0"/>
              <a:t>Jay.K.Patel</a:t>
            </a:r>
            <a:r>
              <a:rPr lang="en-US" sz="1400" dirty="0" smtClean="0"/>
              <a:t> and </a:t>
            </a:r>
            <a:r>
              <a:rPr lang="en-US" sz="1400" b="1" dirty="0" err="1" smtClean="0"/>
              <a:t>E.S.Gopi</a:t>
            </a:r>
            <a:r>
              <a:rPr lang="en-US" sz="1400" dirty="0" smtClean="0"/>
              <a:t>, ‘’</a:t>
            </a:r>
            <a:r>
              <a:rPr lang="en-US" sz="1400" u="sng" dirty="0" smtClean="0"/>
              <a:t>Musical Notes identification using Digital signal processing</a:t>
            </a:r>
            <a:r>
              <a:rPr lang="en-US" sz="1400" dirty="0" smtClean="0"/>
              <a:t>’’, </a:t>
            </a:r>
            <a:r>
              <a:rPr lang="en-US" sz="1400" b="1" dirty="0" smtClean="0"/>
              <a:t>Elsevier journal</a:t>
            </a:r>
            <a:r>
              <a:rPr lang="en-US" sz="1400" dirty="0" smtClean="0"/>
              <a:t> on </a:t>
            </a:r>
            <a:r>
              <a:rPr lang="en-US" sz="1400" dirty="0" err="1" smtClean="0"/>
              <a:t>procedia</a:t>
            </a:r>
            <a:r>
              <a:rPr lang="en-US" sz="1400" dirty="0" smtClean="0"/>
              <a:t> computer science (Cite score: 1.03) , Volume 57, 2015, Pages 876–884 </a:t>
            </a:r>
          </a:p>
          <a:p>
            <a:pPr fontAlgn="base"/>
            <a:r>
              <a:rPr lang="en-US" sz="1400" dirty="0" smtClean="0"/>
              <a:t>[6] Hari </a:t>
            </a:r>
            <a:r>
              <a:rPr lang="en-US" sz="1400" dirty="0" err="1" smtClean="0"/>
              <a:t>Babu</a:t>
            </a:r>
            <a:r>
              <a:rPr lang="en-US" sz="1400" dirty="0" smtClean="0"/>
              <a:t> </a:t>
            </a:r>
            <a:r>
              <a:rPr lang="en-US" sz="1400" dirty="0" err="1" smtClean="0"/>
              <a:t>Padarthi</a:t>
            </a:r>
            <a:r>
              <a:rPr lang="en-US" sz="1400" dirty="0" smtClean="0"/>
              <a:t> and </a:t>
            </a:r>
            <a:r>
              <a:rPr lang="en-US" sz="1400" b="1" dirty="0" err="1" smtClean="0"/>
              <a:t>E.S.Gopi</a:t>
            </a:r>
            <a:r>
              <a:rPr lang="en-US" sz="1400" dirty="0" smtClean="0"/>
              <a:t>, ‘’ </a:t>
            </a:r>
            <a:r>
              <a:rPr lang="en-US" sz="1400" u="sng" dirty="0" smtClean="0"/>
              <a:t>Medical data classifications using Genetic algorithm based Generalized Kernel Linear  Discriminant analysis</a:t>
            </a:r>
            <a:r>
              <a:rPr lang="en-US" sz="1400" dirty="0" smtClean="0"/>
              <a:t>’’, </a:t>
            </a:r>
            <a:r>
              <a:rPr lang="en-US" sz="1400" b="1" dirty="0" smtClean="0"/>
              <a:t>Elsevier journal</a:t>
            </a:r>
            <a:r>
              <a:rPr lang="en-US" sz="1400" dirty="0" smtClean="0"/>
              <a:t> on </a:t>
            </a:r>
            <a:r>
              <a:rPr lang="en-US" sz="1400" dirty="0" err="1" smtClean="0"/>
              <a:t>procedia</a:t>
            </a:r>
            <a:r>
              <a:rPr lang="en-US" sz="1400" dirty="0" smtClean="0"/>
              <a:t> computer science (Cite score:1.03),  Volume 57, 2015, Pages 868–875</a:t>
            </a:r>
          </a:p>
          <a:p>
            <a:pPr fontAlgn="base"/>
            <a:r>
              <a:rPr lang="en-US" sz="1400" b="1" dirty="0" smtClean="0"/>
              <a:t>[7] </a:t>
            </a:r>
            <a:r>
              <a:rPr lang="en-US" sz="1400" b="1" dirty="0" err="1" smtClean="0"/>
              <a:t>E.S.Gopi</a:t>
            </a:r>
            <a:r>
              <a:rPr lang="en-US" sz="1400" dirty="0" smtClean="0"/>
              <a:t>, </a:t>
            </a:r>
            <a:r>
              <a:rPr lang="en-US" sz="1400" dirty="0" err="1" smtClean="0"/>
              <a:t>P.Palanisamy</a:t>
            </a:r>
            <a:r>
              <a:rPr lang="en-US" sz="1400" dirty="0" smtClean="0"/>
              <a:t>,  "</a:t>
            </a:r>
            <a:r>
              <a:rPr lang="en-US" sz="1400" u="sng" dirty="0" smtClean="0"/>
              <a:t>Scatter Matrix versus the Proposed Distance Matrix on Linear Discriminant Analysis for Image Pattern Recognition</a:t>
            </a:r>
            <a:r>
              <a:rPr lang="en-US" sz="1400" dirty="0" smtClean="0"/>
              <a:t>", </a:t>
            </a:r>
            <a:r>
              <a:rPr lang="en-US" sz="1400" b="1" dirty="0" smtClean="0"/>
              <a:t>Springer</a:t>
            </a:r>
            <a:r>
              <a:rPr lang="en-US" sz="1400" dirty="0" smtClean="0"/>
              <a:t>, pp.101-108, 2014</a:t>
            </a:r>
          </a:p>
          <a:p>
            <a:pPr fontAlgn="base"/>
            <a:r>
              <a:rPr lang="en-US" sz="1400" dirty="0" smtClean="0"/>
              <a:t>[8] Hemant </a:t>
            </a:r>
            <a:r>
              <a:rPr lang="en-US" sz="1400" dirty="0"/>
              <a:t>Sharma and </a:t>
            </a:r>
            <a:r>
              <a:rPr lang="en-US" sz="1400" b="1" dirty="0"/>
              <a:t>E.S. Gopi</a:t>
            </a:r>
            <a:r>
              <a:rPr lang="en-US" sz="1400" dirty="0"/>
              <a:t>. "</a:t>
            </a:r>
            <a:r>
              <a:rPr lang="en-US" sz="1400" u="sng" dirty="0"/>
              <a:t>Signal processing approach for music synthesis using bird’s Sounds</a:t>
            </a:r>
            <a:r>
              <a:rPr lang="en-US" sz="1400" u="sng" dirty="0">
                <a:hlinkClick r:id="rId2"/>
              </a:rPr>
              <a:t>"</a:t>
            </a:r>
            <a:r>
              <a:rPr lang="en-US" sz="1400" dirty="0"/>
              <a:t>, </a:t>
            </a:r>
            <a:r>
              <a:rPr lang="en-US" sz="1400" b="1" dirty="0"/>
              <a:t>Elsevier journal </a:t>
            </a:r>
            <a:r>
              <a:rPr lang="en-US" sz="1400" dirty="0"/>
              <a:t>on  Procedia Technology , Volume 10, 2013, Pages </a:t>
            </a:r>
            <a:r>
              <a:rPr lang="en-US" sz="1400" dirty="0" smtClean="0"/>
              <a:t>287-294</a:t>
            </a:r>
            <a:endParaRPr lang="en-US" sz="1400" dirty="0"/>
          </a:p>
          <a:p>
            <a:pPr fontAlgn="base"/>
            <a:r>
              <a:rPr lang="en-US" sz="1400" dirty="0" smtClean="0"/>
              <a:t>[9] </a:t>
            </a:r>
            <a:r>
              <a:rPr lang="en-US" sz="1400" dirty="0" err="1" smtClean="0"/>
              <a:t>Vinoth</a:t>
            </a:r>
            <a:r>
              <a:rPr lang="en-US" sz="1400" dirty="0" smtClean="0"/>
              <a:t> </a:t>
            </a:r>
            <a:r>
              <a:rPr lang="en-US" sz="1400" dirty="0"/>
              <a:t>S and </a:t>
            </a:r>
            <a:r>
              <a:rPr lang="en-US" sz="1400" b="1" dirty="0"/>
              <a:t>E S Gopi</a:t>
            </a:r>
            <a:r>
              <a:rPr lang="en-US" sz="1400" dirty="0"/>
              <a:t>. ‘</a:t>
            </a:r>
            <a:r>
              <a:rPr lang="en-US" sz="1400" u="sng" dirty="0">
                <a:hlinkClick r:id="rId3"/>
              </a:rPr>
              <a:t>’</a:t>
            </a:r>
            <a:r>
              <a:rPr lang="en-US" sz="1400" u="sng" dirty="0"/>
              <a:t>Neural network modeling of color array filter for digital forgery detection using kernel LDA</a:t>
            </a:r>
            <a:r>
              <a:rPr lang="en-US" sz="1400" dirty="0"/>
              <a:t>’’, </a:t>
            </a:r>
            <a:r>
              <a:rPr lang="en-US" sz="1400" b="1" dirty="0"/>
              <a:t>Elsevier journal </a:t>
            </a:r>
            <a:r>
              <a:rPr lang="en-US" sz="1400" dirty="0"/>
              <a:t>on Procedia Technology , Volume 10, 2013, Pages </a:t>
            </a:r>
            <a:r>
              <a:rPr lang="en-US" sz="1400" dirty="0" smtClean="0"/>
              <a:t>287-294</a:t>
            </a:r>
            <a:endParaRPr lang="en-US" sz="1400" dirty="0"/>
          </a:p>
          <a:p>
            <a:pPr fontAlgn="base"/>
            <a:r>
              <a:rPr lang="en-US" sz="1400" b="1" dirty="0" smtClean="0"/>
              <a:t>[10] </a:t>
            </a:r>
            <a:r>
              <a:rPr lang="en-US" sz="1400" b="1" dirty="0" err="1" smtClean="0"/>
              <a:t>E.S.Gopi</a:t>
            </a:r>
            <a:r>
              <a:rPr lang="en-US" sz="1400" dirty="0"/>
              <a:t>, </a:t>
            </a:r>
            <a:r>
              <a:rPr lang="en-US" sz="1400" dirty="0" err="1"/>
              <a:t>P.Palanisamy</a:t>
            </a:r>
            <a:r>
              <a:rPr lang="en-US" sz="1400" dirty="0"/>
              <a:t>, "</a:t>
            </a:r>
            <a:r>
              <a:rPr lang="en-US" sz="1400" u="sng" dirty="0"/>
              <a:t>Formulating Particle Swarm Optimization based Generalized Kernel Function for Kernel-Linear Discriminant Analysis</a:t>
            </a:r>
            <a:r>
              <a:rPr lang="en-US" sz="1400" dirty="0"/>
              <a:t>", </a:t>
            </a:r>
            <a:r>
              <a:rPr lang="en-US" sz="1400" b="1" dirty="0"/>
              <a:t>Elsevier journal </a:t>
            </a:r>
            <a:r>
              <a:rPr lang="en-US" sz="1400" dirty="0"/>
              <a:t>on </a:t>
            </a:r>
            <a:r>
              <a:rPr lang="en-US" sz="1400" dirty="0" err="1"/>
              <a:t>Proceedia</a:t>
            </a:r>
            <a:r>
              <a:rPr lang="en-US" sz="1400" dirty="0"/>
              <a:t> technology, Vol.6, pp.517-525, 2013</a:t>
            </a:r>
          </a:p>
          <a:p>
            <a:pPr fontAlgn="base"/>
            <a:r>
              <a:rPr lang="en-US" sz="1400" b="1" dirty="0" smtClean="0"/>
              <a:t>[11] </a:t>
            </a:r>
            <a:r>
              <a:rPr lang="en-US" sz="1400" b="1" dirty="0" err="1" smtClean="0"/>
              <a:t>E.S.Gopi</a:t>
            </a:r>
            <a:r>
              <a:rPr lang="en-US" sz="1400" dirty="0" smtClean="0"/>
              <a:t>, </a:t>
            </a:r>
            <a:r>
              <a:rPr lang="en-US" sz="1400" dirty="0" err="1" smtClean="0"/>
              <a:t>R.Lakshmi</a:t>
            </a:r>
            <a:r>
              <a:rPr lang="en-US" sz="1400" dirty="0" smtClean="0"/>
              <a:t>, </a:t>
            </a:r>
            <a:r>
              <a:rPr lang="en-US" sz="1400" dirty="0" err="1" smtClean="0"/>
              <a:t>N.Ramya</a:t>
            </a:r>
            <a:r>
              <a:rPr lang="en-US" sz="1400" dirty="0" smtClean="0"/>
              <a:t>, and S.M. </a:t>
            </a:r>
            <a:r>
              <a:rPr lang="en-US" sz="1400" dirty="0" err="1" smtClean="0"/>
              <a:t>Shereen</a:t>
            </a:r>
            <a:r>
              <a:rPr lang="en-US" sz="1400" dirty="0" smtClean="0"/>
              <a:t> </a:t>
            </a:r>
            <a:r>
              <a:rPr lang="en-US" sz="1400" dirty="0" err="1" smtClean="0"/>
              <a:t>Farzana</a:t>
            </a:r>
            <a:r>
              <a:rPr lang="en-US" sz="1400" dirty="0" smtClean="0"/>
              <a:t>, "</a:t>
            </a:r>
            <a:r>
              <a:rPr lang="en-US" sz="1400" u="sng" dirty="0" smtClean="0"/>
              <a:t>Music indexing using Independent Component Analysis with pseudo-generated </a:t>
            </a:r>
            <a:r>
              <a:rPr lang="en-US" sz="1400" u="sng" dirty="0" err="1" smtClean="0"/>
              <a:t>sources,Independent</a:t>
            </a:r>
            <a:r>
              <a:rPr lang="en-US" sz="1400" u="sng" dirty="0" smtClean="0"/>
              <a:t> Component Analysis and Blind Signal Separation</a:t>
            </a:r>
            <a:r>
              <a:rPr lang="en-US" sz="1400" dirty="0" smtClean="0"/>
              <a:t>", </a:t>
            </a:r>
            <a:r>
              <a:rPr lang="en-US" sz="1400" b="1" dirty="0" smtClean="0"/>
              <a:t>Springer </a:t>
            </a:r>
            <a:r>
              <a:rPr lang="en-US" sz="1400" dirty="0" smtClean="0"/>
              <a:t>Berlin Heidelberg,pp.1237-1244, 2004 </a:t>
            </a:r>
          </a:p>
          <a:p>
            <a:pPr fontAlgn="base"/>
            <a:endParaRPr lang="en-US" sz="1400" dirty="0" smtClean="0"/>
          </a:p>
          <a:p>
            <a:pPr fontAlgn="base"/>
            <a:endParaRPr lang="en-US" sz="1400" dirty="0" smtClean="0"/>
          </a:p>
        </p:txBody>
      </p:sp>
    </p:spTree>
    <p:extLst>
      <p:ext uri="{BB962C8B-B14F-4D97-AF65-F5344CB8AC3E}">
        <p14:creationId xmlns:p14="http://schemas.microsoft.com/office/powerpoint/2010/main" val="3891122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7379" y="236439"/>
            <a:ext cx="3280385" cy="369332"/>
          </a:xfrm>
          <a:prstGeom prst="rect">
            <a:avLst/>
          </a:prstGeom>
        </p:spPr>
        <p:txBody>
          <a:bodyPr wrap="none">
            <a:spAutoFit/>
          </a:bodyPr>
          <a:lstStyle/>
          <a:p>
            <a:r>
              <a:rPr lang="en-US" dirty="0"/>
              <a:t>Expertise of the </a:t>
            </a:r>
            <a:r>
              <a:rPr lang="en-US" dirty="0" smtClean="0"/>
              <a:t>Co-Investigator </a:t>
            </a:r>
            <a:endParaRPr lang="en-US" dirty="0"/>
          </a:p>
        </p:txBody>
      </p:sp>
    </p:spTree>
    <p:extLst>
      <p:ext uri="{BB962C8B-B14F-4D97-AF65-F5344CB8AC3E}">
        <p14:creationId xmlns:p14="http://schemas.microsoft.com/office/powerpoint/2010/main" val="204165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3614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71475" y="1087237"/>
            <a:ext cx="11544299" cy="2569934"/>
          </a:xfrm>
          <a:prstGeom prst="rect">
            <a:avLst/>
          </a:prstGeom>
        </p:spPr>
        <p:txBody>
          <a:bodyPr wrap="square">
            <a:spAutoFit/>
          </a:bodyPr>
          <a:lstStyle/>
          <a:p>
            <a:pPr>
              <a:lnSpc>
                <a:spcPts val="1350"/>
              </a:lnSpc>
            </a:pPr>
            <a:r>
              <a:rPr lang="en-US" sz="1400" dirty="0" smtClean="0">
                <a:effectLst/>
                <a:latin typeface="Arial" panose="020B0604020202020204" pitchFamily="34" charset="0"/>
                <a:ea typeface="Calibri" panose="020F0502020204030204" pitchFamily="34" charset="0"/>
                <a:cs typeface="Mangal"/>
              </a:rPr>
              <a:t>[1] Proof of the concept of the developed algorithm is demonstrated using widely used dataset like </a:t>
            </a:r>
          </a:p>
          <a:p>
            <a:pPr>
              <a:lnSpc>
                <a:spcPts val="1350"/>
              </a:lnSpc>
            </a:pPr>
            <a:endParaRPr lang="en-US" sz="1400" dirty="0" smtClean="0">
              <a:effectLst/>
              <a:latin typeface="Calibri" panose="020F0502020204030204" pitchFamily="34" charset="0"/>
              <a:ea typeface="Calibri" panose="020F0502020204030204" pitchFamily="34" charset="0"/>
              <a:cs typeface="Mangal"/>
            </a:endParaRPr>
          </a:p>
          <a:p>
            <a:pPr marL="342900" marR="0" lvl="0" indent="-342900">
              <a:lnSpc>
                <a:spcPts val="1350"/>
              </a:lnSpc>
              <a:spcBef>
                <a:spcPts val="0"/>
              </a:spcBef>
              <a:spcAft>
                <a:spcPts val="0"/>
              </a:spcAft>
              <a:buFont typeface="+mj-lt"/>
              <a:buAutoNum type="arabicParenBoth"/>
            </a:pPr>
            <a:r>
              <a:rPr lang="en-US" sz="1400" dirty="0" smtClean="0">
                <a:effectLst/>
                <a:latin typeface="Arial" panose="020B0604020202020204" pitchFamily="34" charset="0"/>
                <a:ea typeface="Calibri" panose="020F0502020204030204" pitchFamily="34" charset="0"/>
                <a:cs typeface="Mangal"/>
              </a:rPr>
              <a:t>Salinas with 204 bands [after removal of low signal to noise ratio bands]. Captured using Airborne Visible/Infrared imaging (AVIRAS), 512x217 pixels. Number of classes-16</a:t>
            </a:r>
          </a:p>
          <a:p>
            <a:pPr marL="342900" marR="0" lvl="0" indent="-342900">
              <a:lnSpc>
                <a:spcPts val="1350"/>
              </a:lnSpc>
              <a:spcBef>
                <a:spcPts val="0"/>
              </a:spcBef>
              <a:spcAft>
                <a:spcPts val="0"/>
              </a:spcAft>
              <a:buFont typeface="+mj-lt"/>
              <a:buAutoNum type="arabicParenBoth"/>
            </a:pPr>
            <a:endParaRPr lang="en-US" sz="1400" dirty="0" smtClean="0">
              <a:effectLst/>
              <a:latin typeface="Calibri" panose="020F0502020204030204" pitchFamily="34" charset="0"/>
              <a:ea typeface="Calibri" panose="020F0502020204030204" pitchFamily="34" charset="0"/>
              <a:cs typeface="Mangal"/>
            </a:endParaRPr>
          </a:p>
          <a:p>
            <a:pPr marL="342900" marR="0" lvl="0" indent="-342900">
              <a:lnSpc>
                <a:spcPts val="1350"/>
              </a:lnSpc>
              <a:spcBef>
                <a:spcPts val="0"/>
              </a:spcBef>
              <a:spcAft>
                <a:spcPts val="0"/>
              </a:spcAft>
              <a:buFont typeface="+mj-lt"/>
              <a:buAutoNum type="arabicParenBoth"/>
            </a:pPr>
            <a:r>
              <a:rPr lang="en-US" sz="1400" dirty="0" smtClean="0">
                <a:effectLst/>
                <a:latin typeface="Arial" panose="020B0604020202020204" pitchFamily="34" charset="0"/>
                <a:ea typeface="Calibri" panose="020F0502020204030204" pitchFamily="34" charset="0"/>
                <a:cs typeface="Mangal"/>
              </a:rPr>
              <a:t>KSC dataset NASA (AVIRAS) with 176 bands (after removal of low signal to noise ratio bands), 512x 614 pixels, Number of classes-13</a:t>
            </a:r>
          </a:p>
          <a:p>
            <a:pPr marL="342900" marR="0" lvl="0" indent="-342900">
              <a:lnSpc>
                <a:spcPts val="1350"/>
              </a:lnSpc>
              <a:spcBef>
                <a:spcPts val="0"/>
              </a:spcBef>
              <a:spcAft>
                <a:spcPts val="0"/>
              </a:spcAft>
              <a:buFont typeface="+mj-lt"/>
              <a:buAutoNum type="arabicParenBoth"/>
            </a:pPr>
            <a:endParaRPr lang="en-US" sz="1400" dirty="0" smtClean="0">
              <a:effectLst/>
              <a:latin typeface="Calibri" panose="020F0502020204030204" pitchFamily="34" charset="0"/>
              <a:ea typeface="Calibri" panose="020F0502020204030204" pitchFamily="34" charset="0"/>
              <a:cs typeface="Mangal"/>
            </a:endParaRPr>
          </a:p>
          <a:p>
            <a:pPr marL="342900" marR="0" lvl="0" indent="-342900">
              <a:lnSpc>
                <a:spcPts val="1350"/>
              </a:lnSpc>
              <a:spcBef>
                <a:spcPts val="0"/>
              </a:spcBef>
              <a:spcAft>
                <a:spcPts val="0"/>
              </a:spcAft>
              <a:buFont typeface="+mj-lt"/>
              <a:buAutoNum type="arabicParenBoth"/>
            </a:pPr>
            <a:r>
              <a:rPr lang="en-US" sz="1400" dirty="0" smtClean="0">
                <a:effectLst/>
                <a:latin typeface="Arial" panose="020B0604020202020204" pitchFamily="34" charset="0"/>
                <a:ea typeface="Calibri" panose="020F0502020204030204" pitchFamily="34" charset="0"/>
                <a:cs typeface="Mangal"/>
              </a:rPr>
              <a:t>Indian Pines test with 200 spectral bands (after removal of low signal to noise ratio bands), 145x145 pixels, Number of classes-16</a:t>
            </a:r>
          </a:p>
          <a:p>
            <a:pPr marL="342900" marR="0" lvl="0" indent="-342900">
              <a:lnSpc>
                <a:spcPts val="1350"/>
              </a:lnSpc>
              <a:spcBef>
                <a:spcPts val="0"/>
              </a:spcBef>
              <a:spcAft>
                <a:spcPts val="0"/>
              </a:spcAft>
              <a:buFont typeface="+mj-lt"/>
              <a:buAutoNum type="arabicParenBoth"/>
            </a:pPr>
            <a:endParaRPr lang="en-US" sz="1400" dirty="0" smtClean="0">
              <a:effectLst/>
              <a:latin typeface="Calibri" panose="020F0502020204030204" pitchFamily="34" charset="0"/>
              <a:ea typeface="Calibri" panose="020F0502020204030204" pitchFamily="34" charset="0"/>
              <a:cs typeface="Mangal"/>
            </a:endParaRPr>
          </a:p>
          <a:p>
            <a:r>
              <a:rPr lang="en-US" sz="1400" dirty="0" smtClean="0">
                <a:effectLst/>
                <a:latin typeface="Arial" panose="020B0604020202020204" pitchFamily="34" charset="0"/>
                <a:ea typeface="Calibri" panose="020F0502020204030204" pitchFamily="34" charset="0"/>
              </a:rPr>
              <a:t>[2] Upon completion of proof of concept, the developed algorithm is tested using Hyper spectral images collected from ISRO. Example: Hyper spectral images collected from the Mangrove Ecosystem. </a:t>
            </a:r>
            <a:r>
              <a:rPr lang="en-US" sz="1400" b="1" dirty="0" smtClean="0">
                <a:effectLst/>
                <a:latin typeface="Arial" panose="020B0604020202020204" pitchFamily="34" charset="0"/>
                <a:ea typeface="Calibri" panose="020F0502020204030204" pitchFamily="34" charset="0"/>
              </a:rPr>
              <a:t>This needs assistance from ISRO for the proper selection of the dataset.</a:t>
            </a:r>
          </a:p>
          <a:p>
            <a:endParaRPr lang="en-US" sz="1400" b="1" dirty="0">
              <a:latin typeface="Arial" panose="020B0604020202020204" pitchFamily="34" charset="0"/>
            </a:endParaRPr>
          </a:p>
          <a:p>
            <a:endParaRPr lang="en-US" sz="1400" dirty="0"/>
          </a:p>
        </p:txBody>
      </p:sp>
      <p:sp>
        <p:nvSpPr>
          <p:cNvPr id="4" name="Rectangle 3"/>
          <p:cNvSpPr/>
          <p:nvPr/>
        </p:nvSpPr>
        <p:spPr>
          <a:xfrm>
            <a:off x="371475" y="609964"/>
            <a:ext cx="2315057" cy="338554"/>
          </a:xfrm>
          <a:prstGeom prst="rect">
            <a:avLst/>
          </a:prstGeom>
        </p:spPr>
        <p:txBody>
          <a:bodyPr wrap="none">
            <a:spAutoFit/>
          </a:bodyPr>
          <a:lstStyle/>
          <a:p>
            <a:pPr algn="just"/>
            <a:r>
              <a:rPr lang="en-US" sz="1600" u="none" strike="noStrike"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Data base and analysis</a:t>
            </a:r>
            <a:endParaRPr lang="en-US" sz="1600" dirty="0">
              <a:effectLst/>
              <a:latin typeface="Times New Roman" panose="02020603050405020304" pitchFamily="18" charset="0"/>
              <a:ea typeface="Times New Roman" panose="02020603050405020304" pitchFamily="18" charset="0"/>
            </a:endParaRPr>
          </a:p>
        </p:txBody>
      </p:sp>
      <p:sp>
        <p:nvSpPr>
          <p:cNvPr id="5" name="TextBox 4"/>
          <p:cNvSpPr txBox="1"/>
          <p:nvPr/>
        </p:nvSpPr>
        <p:spPr>
          <a:xfrm>
            <a:off x="371475" y="240632"/>
            <a:ext cx="8887828" cy="369332"/>
          </a:xfrm>
          <a:prstGeom prst="rect">
            <a:avLst/>
          </a:prstGeom>
          <a:noFill/>
        </p:spPr>
        <p:txBody>
          <a:bodyPr wrap="square" rtlCol="0">
            <a:spAutoFit/>
          </a:bodyPr>
          <a:lstStyle/>
          <a:p>
            <a:r>
              <a:rPr lang="en-US" dirty="0" smtClean="0"/>
              <a:t>Work plan:</a:t>
            </a:r>
            <a:endParaRPr lang="en-US" dirty="0"/>
          </a:p>
        </p:txBody>
      </p:sp>
      <p:sp>
        <p:nvSpPr>
          <p:cNvPr id="6" name="Rectangle 5"/>
          <p:cNvSpPr/>
          <p:nvPr/>
        </p:nvSpPr>
        <p:spPr>
          <a:xfrm>
            <a:off x="371475" y="3395780"/>
            <a:ext cx="11220450" cy="1323439"/>
          </a:xfrm>
          <a:prstGeom prst="rect">
            <a:avLst/>
          </a:prstGeom>
        </p:spPr>
        <p:txBody>
          <a:bodyPr wrap="square">
            <a:spAutoFit/>
          </a:bodyPr>
          <a:lstStyle/>
          <a:p>
            <a:r>
              <a:rPr lang="en-US" sz="1600" dirty="0"/>
              <a:t>Linkage to space </a:t>
            </a:r>
            <a:r>
              <a:rPr lang="en-US" sz="1600" dirty="0" smtClean="0"/>
              <a:t>program </a:t>
            </a:r>
            <a:r>
              <a:rPr lang="en-US" sz="1600" dirty="0"/>
              <a:t>and the Deliverables to </a:t>
            </a:r>
            <a:r>
              <a:rPr lang="en-US" sz="1600" dirty="0" smtClean="0"/>
              <a:t>IIRS:</a:t>
            </a:r>
          </a:p>
          <a:p>
            <a:r>
              <a:rPr lang="en-US" sz="1600" dirty="0" smtClean="0"/>
              <a:t>[1] Demonstration of the performance of the developed algorithm on the hyper spectral satellite images (collected from ISRO) like the one collected from Mangrove forest. </a:t>
            </a:r>
          </a:p>
          <a:p>
            <a:r>
              <a:rPr lang="en-US" sz="1600" dirty="0" smtClean="0"/>
              <a:t>[2]High quality research publications (based on the research) and Books/ Book chapters. </a:t>
            </a:r>
          </a:p>
          <a:p>
            <a:r>
              <a:rPr lang="en-US" sz="1600" dirty="0" smtClean="0"/>
              <a:t>[3]  Completion of the Ph.D. - 1 student</a:t>
            </a:r>
          </a:p>
        </p:txBody>
      </p:sp>
    </p:spTree>
    <p:extLst>
      <p:ext uri="{BB962C8B-B14F-4D97-AF65-F5344CB8AC3E}">
        <p14:creationId xmlns:p14="http://schemas.microsoft.com/office/powerpoint/2010/main" val="17235940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42925" y="438150"/>
            <a:ext cx="11153775" cy="646331"/>
          </a:xfrm>
          <a:prstGeom prst="rect">
            <a:avLst/>
          </a:prstGeom>
          <a:noFill/>
        </p:spPr>
        <p:txBody>
          <a:bodyPr wrap="square" rtlCol="0">
            <a:spAutoFit/>
          </a:bodyPr>
          <a:lstStyle/>
          <a:p>
            <a:r>
              <a:rPr lang="en-US" dirty="0" smtClean="0"/>
              <a:t>Budget Requirement:</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02266263"/>
              </p:ext>
            </p:extLst>
          </p:nvPr>
        </p:nvGraphicFramePr>
        <p:xfrm>
          <a:off x="542924" y="1084481"/>
          <a:ext cx="10772775" cy="4906747"/>
        </p:xfrm>
        <a:graphic>
          <a:graphicData uri="http://schemas.openxmlformats.org/drawingml/2006/table">
            <a:tbl>
              <a:tblPr>
                <a:tableStyleId>{5C22544A-7EE6-4342-B048-85BDC9FD1C3A}</a:tableStyleId>
              </a:tblPr>
              <a:tblGrid>
                <a:gridCol w="3562351"/>
                <a:gridCol w="7210424"/>
              </a:tblGrid>
              <a:tr h="1376803">
                <a:tc>
                  <a:txBody>
                    <a:bodyPr/>
                    <a:lstStyle/>
                    <a:p>
                      <a:pPr marL="0" marR="0" algn="just">
                        <a:lnSpc>
                          <a:spcPts val="1350"/>
                        </a:lnSpc>
                        <a:spcBef>
                          <a:spcPts val="0"/>
                        </a:spcBef>
                        <a:spcAft>
                          <a:spcPts val="0"/>
                        </a:spcAft>
                      </a:pPr>
                      <a:r>
                        <a:rPr lang="en-US" sz="1100">
                          <a:effectLst/>
                        </a:rPr>
                        <a:t>Amount of grant requested (in Rs.)</a:t>
                      </a:r>
                      <a:br>
                        <a:rPr lang="en-US" sz="1100">
                          <a:effectLst/>
                        </a:rPr>
                      </a:br>
                      <a:r>
                        <a:rPr lang="en-US" sz="1100">
                          <a:effectLst/>
                        </a:rPr>
                        <a:t>1</a:t>
                      </a:r>
                      <a:r>
                        <a:rPr lang="en-US" sz="1100" baseline="30000">
                          <a:effectLst/>
                        </a:rPr>
                        <a:t>st</a:t>
                      </a:r>
                      <a:r>
                        <a:rPr lang="en-US" sz="1100">
                          <a:effectLst/>
                        </a:rPr>
                        <a:t>  Year, 2</a:t>
                      </a:r>
                      <a:r>
                        <a:rPr lang="en-US" sz="1100" baseline="30000">
                          <a:effectLst/>
                        </a:rPr>
                        <a:t>nd</a:t>
                      </a:r>
                      <a:r>
                        <a:rPr lang="en-US" sz="1100">
                          <a:effectLst/>
                        </a:rPr>
                        <a:t>  Year, 3</a:t>
                      </a:r>
                      <a:r>
                        <a:rPr lang="en-US" sz="1100" baseline="30000">
                          <a:effectLst/>
                        </a:rPr>
                        <a:t>rd</a:t>
                      </a:r>
                      <a:r>
                        <a:rPr lang="en-US" sz="1100">
                          <a:effectLst/>
                        </a:rPr>
                        <a:t>  Year Total</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c>
                  <a:txBody>
                    <a:bodyPr/>
                    <a:lstStyle/>
                    <a:p>
                      <a:pPr marL="0" marR="0" algn="l">
                        <a:lnSpc>
                          <a:spcPts val="1350"/>
                        </a:lnSpc>
                        <a:spcBef>
                          <a:spcPts val="0"/>
                        </a:spcBef>
                        <a:spcAft>
                          <a:spcPts val="0"/>
                        </a:spcAft>
                      </a:pPr>
                      <a:r>
                        <a:rPr lang="en-US" sz="1100">
                          <a:effectLst/>
                        </a:rPr>
                        <a:t>First year=11,04,000</a:t>
                      </a:r>
                    </a:p>
                    <a:p>
                      <a:pPr marL="0" marR="0" algn="l">
                        <a:lnSpc>
                          <a:spcPts val="1350"/>
                        </a:lnSpc>
                        <a:spcBef>
                          <a:spcPts val="0"/>
                        </a:spcBef>
                        <a:spcAft>
                          <a:spcPts val="0"/>
                        </a:spcAft>
                      </a:pPr>
                      <a:r>
                        <a:rPr lang="en-US" sz="1100">
                          <a:effectLst/>
                        </a:rPr>
                        <a:t>Second year=4,38,000</a:t>
                      </a:r>
                    </a:p>
                    <a:p>
                      <a:pPr marL="0" marR="0" algn="l">
                        <a:lnSpc>
                          <a:spcPts val="1350"/>
                        </a:lnSpc>
                        <a:spcBef>
                          <a:spcPts val="0"/>
                        </a:spcBef>
                        <a:spcAft>
                          <a:spcPts val="0"/>
                        </a:spcAft>
                      </a:pPr>
                      <a:r>
                        <a:rPr lang="en-US" sz="1100">
                          <a:effectLst/>
                        </a:rPr>
                        <a:t>Third year=4,81,200</a:t>
                      </a:r>
                    </a:p>
                    <a:p>
                      <a:pPr marL="0" marR="0" algn="l">
                        <a:lnSpc>
                          <a:spcPts val="1350"/>
                        </a:lnSpc>
                        <a:spcBef>
                          <a:spcPts val="0"/>
                        </a:spcBef>
                        <a:spcAft>
                          <a:spcPts val="0"/>
                        </a:spcAft>
                      </a:pPr>
                      <a:r>
                        <a:rPr lang="en-US" sz="1100">
                          <a:effectLst/>
                        </a:rPr>
                        <a:t>Total=20,23,200</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r>
              <a:tr h="392216">
                <a:tc>
                  <a:txBody>
                    <a:bodyPr/>
                    <a:lstStyle/>
                    <a:p>
                      <a:pPr marL="0" marR="0" algn="l">
                        <a:lnSpc>
                          <a:spcPts val="1350"/>
                        </a:lnSpc>
                        <a:spcBef>
                          <a:spcPts val="0"/>
                        </a:spcBef>
                        <a:spcAft>
                          <a:spcPts val="0"/>
                        </a:spcAft>
                      </a:pPr>
                      <a:r>
                        <a:rPr lang="en-US" sz="1100">
                          <a:effectLst/>
                        </a:rPr>
                        <a:t>Manpower</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c>
                  <a:txBody>
                    <a:bodyPr/>
                    <a:lstStyle/>
                    <a:p>
                      <a:pPr marL="0" marR="0" algn="l">
                        <a:lnSpc>
                          <a:spcPts val="1350"/>
                        </a:lnSpc>
                        <a:spcBef>
                          <a:spcPts val="0"/>
                        </a:spcBef>
                        <a:spcAft>
                          <a:spcPts val="0"/>
                        </a:spcAft>
                      </a:pPr>
                      <a:r>
                        <a:rPr lang="en-US" sz="1100">
                          <a:effectLst/>
                        </a:rPr>
                        <a:t>9,36,000</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r>
              <a:tr h="392216">
                <a:tc>
                  <a:txBody>
                    <a:bodyPr/>
                    <a:lstStyle/>
                    <a:p>
                      <a:pPr marL="0" marR="0" algn="l">
                        <a:lnSpc>
                          <a:spcPts val="1350"/>
                        </a:lnSpc>
                        <a:spcBef>
                          <a:spcPts val="0"/>
                        </a:spcBef>
                        <a:spcAft>
                          <a:spcPts val="0"/>
                        </a:spcAft>
                      </a:pPr>
                      <a:r>
                        <a:rPr lang="en-US" sz="1100">
                          <a:effectLst/>
                        </a:rPr>
                        <a:t>Equipment </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c>
                  <a:txBody>
                    <a:bodyPr/>
                    <a:lstStyle/>
                    <a:p>
                      <a:pPr marL="0" marR="0" algn="l">
                        <a:lnSpc>
                          <a:spcPts val="1350"/>
                        </a:lnSpc>
                        <a:spcBef>
                          <a:spcPts val="0"/>
                        </a:spcBef>
                        <a:spcAft>
                          <a:spcPts val="0"/>
                        </a:spcAft>
                      </a:pPr>
                      <a:r>
                        <a:rPr lang="en-US" sz="1100">
                          <a:effectLst/>
                        </a:rPr>
                        <a:t>5,00,000</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r>
              <a:tr h="392216">
                <a:tc>
                  <a:txBody>
                    <a:bodyPr/>
                    <a:lstStyle/>
                    <a:p>
                      <a:pPr marL="0" marR="0" algn="l">
                        <a:lnSpc>
                          <a:spcPts val="1350"/>
                        </a:lnSpc>
                        <a:spcBef>
                          <a:spcPts val="0"/>
                        </a:spcBef>
                        <a:spcAft>
                          <a:spcPts val="0"/>
                        </a:spcAft>
                      </a:pPr>
                      <a:r>
                        <a:rPr lang="en-US" sz="1100">
                          <a:effectLst/>
                        </a:rPr>
                        <a:t>Satellite Data/Data</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c>
                  <a:txBody>
                    <a:bodyPr/>
                    <a:lstStyle/>
                    <a:p>
                      <a:pPr marL="0" marR="0" algn="l">
                        <a:lnSpc>
                          <a:spcPts val="1350"/>
                        </a:lnSpc>
                        <a:spcBef>
                          <a:spcPts val="0"/>
                        </a:spcBef>
                        <a:spcAft>
                          <a:spcPts val="0"/>
                        </a:spcAft>
                      </a:pPr>
                      <a:r>
                        <a:rPr lang="en-US" sz="1100">
                          <a:effectLst/>
                        </a:rPr>
                        <a:t>50,000</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r>
              <a:tr h="392216">
                <a:tc>
                  <a:txBody>
                    <a:bodyPr/>
                    <a:lstStyle/>
                    <a:p>
                      <a:pPr marL="0" marR="0" algn="l">
                        <a:lnSpc>
                          <a:spcPts val="1350"/>
                        </a:lnSpc>
                        <a:spcBef>
                          <a:spcPts val="0"/>
                        </a:spcBef>
                        <a:spcAft>
                          <a:spcPts val="0"/>
                        </a:spcAft>
                      </a:pPr>
                      <a:r>
                        <a:rPr lang="en-US" sz="1100">
                          <a:effectLst/>
                        </a:rPr>
                        <a:t>Consumables &amp; Supplies</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c>
                  <a:txBody>
                    <a:bodyPr/>
                    <a:lstStyle/>
                    <a:p>
                      <a:pPr marL="0" marR="0" algn="l">
                        <a:lnSpc>
                          <a:spcPts val="1350"/>
                        </a:lnSpc>
                        <a:spcBef>
                          <a:spcPts val="0"/>
                        </a:spcBef>
                        <a:spcAft>
                          <a:spcPts val="0"/>
                        </a:spcAft>
                      </a:pPr>
                      <a:r>
                        <a:rPr lang="en-US" sz="1100">
                          <a:effectLst/>
                        </a:rPr>
                        <a:t>35,000</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r>
              <a:tr h="392216">
                <a:tc>
                  <a:txBody>
                    <a:bodyPr/>
                    <a:lstStyle/>
                    <a:p>
                      <a:pPr marL="0" marR="0" algn="l">
                        <a:lnSpc>
                          <a:spcPts val="1350"/>
                        </a:lnSpc>
                        <a:spcBef>
                          <a:spcPts val="0"/>
                        </a:spcBef>
                        <a:spcAft>
                          <a:spcPts val="0"/>
                        </a:spcAft>
                      </a:pPr>
                      <a:r>
                        <a:rPr lang="en-US" sz="1100">
                          <a:effectLst/>
                        </a:rPr>
                        <a:t>Internal Travel </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c>
                  <a:txBody>
                    <a:bodyPr/>
                    <a:lstStyle/>
                    <a:p>
                      <a:pPr marL="0" marR="0" algn="l">
                        <a:lnSpc>
                          <a:spcPts val="1350"/>
                        </a:lnSpc>
                        <a:spcBef>
                          <a:spcPts val="0"/>
                        </a:spcBef>
                        <a:spcAft>
                          <a:spcPts val="0"/>
                        </a:spcAft>
                      </a:pPr>
                      <a:r>
                        <a:rPr lang="en-US" sz="1100">
                          <a:effectLst/>
                        </a:rPr>
                        <a:t>1,50,000</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r>
              <a:tr h="392216">
                <a:tc>
                  <a:txBody>
                    <a:bodyPr/>
                    <a:lstStyle/>
                    <a:p>
                      <a:pPr marL="0" marR="0" algn="l">
                        <a:lnSpc>
                          <a:spcPts val="1350"/>
                        </a:lnSpc>
                        <a:spcBef>
                          <a:spcPts val="0"/>
                        </a:spcBef>
                        <a:spcAft>
                          <a:spcPts val="0"/>
                        </a:spcAft>
                      </a:pPr>
                      <a:r>
                        <a:rPr lang="en-US" sz="1100">
                          <a:effectLst/>
                        </a:rPr>
                        <a:t>Contingency</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c>
                  <a:txBody>
                    <a:bodyPr/>
                    <a:lstStyle/>
                    <a:p>
                      <a:pPr marL="0" marR="0" algn="l">
                        <a:lnSpc>
                          <a:spcPts val="1350"/>
                        </a:lnSpc>
                        <a:spcBef>
                          <a:spcPts val="0"/>
                        </a:spcBef>
                        <a:spcAft>
                          <a:spcPts val="0"/>
                        </a:spcAft>
                      </a:pPr>
                      <a:r>
                        <a:rPr lang="en-US" sz="1100">
                          <a:effectLst/>
                        </a:rPr>
                        <a:t>15,000</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r>
              <a:tr h="392216">
                <a:tc>
                  <a:txBody>
                    <a:bodyPr/>
                    <a:lstStyle/>
                    <a:p>
                      <a:pPr marL="0" marR="0" algn="l">
                        <a:lnSpc>
                          <a:spcPts val="1350"/>
                        </a:lnSpc>
                        <a:spcBef>
                          <a:spcPts val="0"/>
                        </a:spcBef>
                        <a:spcAft>
                          <a:spcPts val="0"/>
                        </a:spcAft>
                      </a:pPr>
                      <a:r>
                        <a:rPr lang="en-US" sz="1100">
                          <a:effectLst/>
                        </a:rPr>
                        <a:t>Others </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c>
                  <a:txBody>
                    <a:bodyPr/>
                    <a:lstStyle/>
                    <a:p>
                      <a:pPr marL="0" marR="0" algn="l">
                        <a:lnSpc>
                          <a:spcPts val="1350"/>
                        </a:lnSpc>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r>
              <a:tr h="392216">
                <a:tc>
                  <a:txBody>
                    <a:bodyPr/>
                    <a:lstStyle/>
                    <a:p>
                      <a:pPr marL="0" marR="0" algn="l">
                        <a:lnSpc>
                          <a:spcPts val="1350"/>
                        </a:lnSpc>
                        <a:spcBef>
                          <a:spcPts val="0"/>
                        </a:spcBef>
                        <a:spcAft>
                          <a:spcPts val="0"/>
                        </a:spcAft>
                      </a:pPr>
                      <a:r>
                        <a:rPr lang="en-US" sz="1100">
                          <a:effectLst/>
                        </a:rPr>
                        <a:t>Overheads</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c>
                  <a:txBody>
                    <a:bodyPr/>
                    <a:lstStyle/>
                    <a:p>
                      <a:pPr marL="0" marR="0" algn="l">
                        <a:lnSpc>
                          <a:spcPts val="1350"/>
                        </a:lnSpc>
                        <a:spcBef>
                          <a:spcPts val="0"/>
                        </a:spcBef>
                        <a:spcAft>
                          <a:spcPts val="0"/>
                        </a:spcAft>
                      </a:pPr>
                      <a:r>
                        <a:rPr lang="en-US" sz="1100">
                          <a:effectLst/>
                        </a:rPr>
                        <a:t>3,37,200</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r>
              <a:tr h="392216">
                <a:tc>
                  <a:txBody>
                    <a:bodyPr/>
                    <a:lstStyle/>
                    <a:p>
                      <a:pPr marL="0" marR="0" algn="l">
                        <a:lnSpc>
                          <a:spcPts val="1350"/>
                        </a:lnSpc>
                        <a:spcBef>
                          <a:spcPts val="0"/>
                        </a:spcBef>
                        <a:spcAft>
                          <a:spcPts val="0"/>
                        </a:spcAft>
                      </a:pPr>
                      <a:r>
                        <a:rPr lang="en-US" sz="1100">
                          <a:effectLst/>
                        </a:rPr>
                        <a:t>Total</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c>
                  <a:txBody>
                    <a:bodyPr/>
                    <a:lstStyle/>
                    <a:p>
                      <a:pPr marL="0" marR="0" algn="l">
                        <a:lnSpc>
                          <a:spcPts val="1350"/>
                        </a:lnSpc>
                        <a:spcBef>
                          <a:spcPts val="0"/>
                        </a:spcBef>
                        <a:spcAft>
                          <a:spcPts val="0"/>
                        </a:spcAft>
                      </a:pPr>
                      <a:r>
                        <a:rPr lang="en-US" sz="1100" dirty="0">
                          <a:effectLst/>
                        </a:rPr>
                        <a:t>20,23,200</a:t>
                      </a:r>
                      <a:endParaRPr lang="en-US" sz="1100" dirty="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r>
            </a:tbl>
          </a:graphicData>
        </a:graphic>
      </p:graphicFrame>
    </p:spTree>
    <p:extLst>
      <p:ext uri="{BB962C8B-B14F-4D97-AF65-F5344CB8AC3E}">
        <p14:creationId xmlns:p14="http://schemas.microsoft.com/office/powerpoint/2010/main" val="2262642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0076" y="596889"/>
            <a:ext cx="11115674" cy="3970318"/>
          </a:xfrm>
          <a:prstGeom prst="rect">
            <a:avLst/>
          </a:prstGeom>
        </p:spPr>
        <p:txBody>
          <a:bodyPr wrap="square">
            <a:spAutoFit/>
          </a:bodyPr>
          <a:lstStyle/>
          <a:p>
            <a:r>
              <a:rPr lang="en-US" b="1" dirty="0" smtClean="0"/>
              <a:t>Objectives:</a:t>
            </a:r>
          </a:p>
          <a:p>
            <a:endParaRPr lang="en-US" dirty="0" smtClean="0"/>
          </a:p>
          <a:p>
            <a:pPr marL="342900" indent="-342900">
              <a:buAutoNum type="arabicPeriod"/>
            </a:pPr>
            <a:r>
              <a:rPr lang="en-US" dirty="0" smtClean="0"/>
              <a:t>To demonstrate the developed algorithm to convert the low resolution hyper spectral images into high resolution hyper spectral images using GAN. </a:t>
            </a:r>
          </a:p>
          <a:p>
            <a:pPr marL="342900" indent="-342900">
              <a:buAutoNum type="arabicPeriod"/>
            </a:pPr>
            <a:endParaRPr lang="en-US" dirty="0" smtClean="0"/>
          </a:p>
          <a:p>
            <a:pPr marL="342900" indent="-342900">
              <a:buAutoNum type="arabicPeriod"/>
            </a:pPr>
            <a:r>
              <a:rPr lang="en-US" dirty="0" smtClean="0"/>
              <a:t>To construct the classifier to classify the pixels of the high resolution images (obtained from the trained GAN) into finite number of classes and to compare the performance of the classifier with the corresponding actual high resolution images</a:t>
            </a:r>
          </a:p>
          <a:p>
            <a:pPr marL="342900" indent="-342900">
              <a:buAutoNum type="arabicPeriod"/>
            </a:pPr>
            <a:r>
              <a:rPr lang="en-US" dirty="0" smtClean="0"/>
              <a:t> Importance: The Hyper spectral images captured with high resolution expensive. </a:t>
            </a:r>
          </a:p>
          <a:p>
            <a:pPr marL="342900" indent="-342900">
              <a:buAutoNum type="arabicPeriod"/>
            </a:pPr>
            <a:endParaRPr lang="en-US" dirty="0" smtClean="0"/>
          </a:p>
          <a:p>
            <a:pPr marL="342900" indent="-342900">
              <a:buAutoNum type="arabicPeriod"/>
            </a:pPr>
            <a:r>
              <a:rPr lang="en-US" dirty="0" smtClean="0"/>
              <a:t>In our proposal, we suggest to use the cost effective low resolution hyper spectral Images for the pixel wise supervised classification that performs at par with the one using high resolution Images using GAN (Generative Adversarial Network).</a:t>
            </a:r>
          </a:p>
          <a:p>
            <a:pPr marL="342900" indent="-342900">
              <a:buAutoNum type="arabicPeriod"/>
            </a:pPr>
            <a:endParaRPr lang="en-US" dirty="0"/>
          </a:p>
        </p:txBody>
      </p:sp>
    </p:spTree>
    <p:extLst>
      <p:ext uri="{BB962C8B-B14F-4D97-AF65-F5344CB8AC3E}">
        <p14:creationId xmlns:p14="http://schemas.microsoft.com/office/powerpoint/2010/main" val="5582302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43163" y="494150"/>
            <a:ext cx="11163300" cy="2031325"/>
          </a:xfrm>
          <a:prstGeom prst="rect">
            <a:avLst/>
          </a:prstGeom>
        </p:spPr>
        <p:txBody>
          <a:bodyPr wrap="square">
            <a:spAutoFit/>
          </a:bodyPr>
          <a:lstStyle/>
          <a:p>
            <a:r>
              <a:rPr lang="en-US" dirty="0" smtClean="0"/>
              <a:t>References:</a:t>
            </a:r>
          </a:p>
          <a:p>
            <a:r>
              <a:rPr lang="en-US" dirty="0" smtClean="0"/>
              <a:t>[1] </a:t>
            </a:r>
            <a:r>
              <a:rPr lang="en-US" dirty="0" err="1"/>
              <a:t>IanJ.Goodfellow</a:t>
            </a:r>
            <a:r>
              <a:rPr lang="en-US" dirty="0"/>
              <a:t>, </a:t>
            </a:r>
            <a:r>
              <a:rPr lang="en-US" dirty="0" err="1"/>
              <a:t>JeanPouget-Abadie</a:t>
            </a:r>
            <a:r>
              <a:rPr lang="en-US" dirty="0"/>
              <a:t>∗, </a:t>
            </a:r>
            <a:r>
              <a:rPr lang="en-US" dirty="0" err="1"/>
              <a:t>MehdiMirza</a:t>
            </a:r>
            <a:r>
              <a:rPr lang="en-US" dirty="0"/>
              <a:t>, </a:t>
            </a:r>
            <a:r>
              <a:rPr lang="en-US" dirty="0" err="1"/>
              <a:t>BingXu</a:t>
            </a:r>
            <a:r>
              <a:rPr lang="en-US" dirty="0"/>
              <a:t>, </a:t>
            </a:r>
            <a:r>
              <a:rPr lang="en-US" dirty="0" err="1"/>
              <a:t>DavidWarde</a:t>
            </a:r>
            <a:r>
              <a:rPr lang="en-US" dirty="0"/>
              <a:t>-Farley, </a:t>
            </a:r>
            <a:r>
              <a:rPr lang="en-US" dirty="0" err="1"/>
              <a:t>SherjilOzair</a:t>
            </a:r>
            <a:r>
              <a:rPr lang="en-US" dirty="0"/>
              <a:t>†, </a:t>
            </a:r>
            <a:r>
              <a:rPr lang="en-US" dirty="0" err="1"/>
              <a:t>AaronCourville</a:t>
            </a:r>
            <a:r>
              <a:rPr lang="en-US" dirty="0"/>
              <a:t>, </a:t>
            </a:r>
            <a:r>
              <a:rPr lang="en-US" dirty="0" err="1" smtClean="0"/>
              <a:t>YoshuaBengio</a:t>
            </a:r>
            <a:r>
              <a:rPr lang="en-US" dirty="0" smtClean="0"/>
              <a:t>, “Generative Adversarial Nets”, Proceedings of Neural </a:t>
            </a:r>
            <a:r>
              <a:rPr lang="en-US" dirty="0"/>
              <a:t>Information Processing Systems 2014</a:t>
            </a:r>
            <a:r>
              <a:rPr lang="en-US" dirty="0" smtClean="0"/>
              <a:t>.</a:t>
            </a:r>
          </a:p>
          <a:p>
            <a:r>
              <a:rPr lang="en-US" dirty="0" smtClean="0"/>
              <a:t>[2] Christian </a:t>
            </a:r>
            <a:r>
              <a:rPr lang="en-US" dirty="0" err="1" smtClean="0"/>
              <a:t>Ledig</a:t>
            </a:r>
            <a:r>
              <a:rPr lang="en-US" dirty="0" smtClean="0"/>
              <a:t> et.al. Photo-Realistic Single Image Super Resolution Using a Generative Adversarial Network, 2017 </a:t>
            </a:r>
            <a:r>
              <a:rPr lang="en-US" dirty="0" err="1" smtClean="0"/>
              <a:t>lEEE</a:t>
            </a:r>
            <a:r>
              <a:rPr lang="en-US" dirty="0" smtClean="0"/>
              <a:t> Conference on Computer Vision and Pattern recognition. </a:t>
            </a:r>
          </a:p>
          <a:p>
            <a:r>
              <a:rPr lang="en-US" dirty="0" smtClean="0"/>
              <a:t>[3] Lin Zhu, </a:t>
            </a:r>
            <a:r>
              <a:rPr lang="en-US" dirty="0" err="1" smtClean="0"/>
              <a:t>Yushi</a:t>
            </a:r>
            <a:r>
              <a:rPr lang="en-US" dirty="0" smtClean="0"/>
              <a:t> Chen </a:t>
            </a:r>
            <a:r>
              <a:rPr lang="en-US" dirty="0" err="1" smtClean="0"/>
              <a:t>Pedram</a:t>
            </a:r>
            <a:r>
              <a:rPr lang="en-US" dirty="0" smtClean="0"/>
              <a:t> </a:t>
            </a:r>
            <a:r>
              <a:rPr lang="en-US" dirty="0" err="1" smtClean="0"/>
              <a:t>Ghamisi</a:t>
            </a:r>
            <a:r>
              <a:rPr lang="en-US" dirty="0" smtClean="0"/>
              <a:t> and J6n At </a:t>
            </a:r>
            <a:r>
              <a:rPr lang="en-US" dirty="0" err="1" smtClean="0"/>
              <a:t>Benediktsson</a:t>
            </a:r>
            <a:r>
              <a:rPr lang="en-US" dirty="0" smtClean="0"/>
              <a:t>, Generative Adversarial Networks </a:t>
            </a:r>
            <a:r>
              <a:rPr lang="en-US" dirty="0" err="1" smtClean="0"/>
              <a:t>fo</a:t>
            </a:r>
            <a:r>
              <a:rPr lang="en-US" dirty="0" smtClean="0"/>
              <a:t> Hyperspectral Image Classification, IEEE Transactions on Gel science and Remote sensing. </a:t>
            </a:r>
            <a:endParaRPr lang="en-US" dirty="0"/>
          </a:p>
        </p:txBody>
      </p:sp>
    </p:spTree>
    <p:extLst>
      <p:ext uri="{BB962C8B-B14F-4D97-AF65-F5344CB8AC3E}">
        <p14:creationId xmlns:p14="http://schemas.microsoft.com/office/powerpoint/2010/main" val="3478074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09937" y="3152274"/>
            <a:ext cx="9119937" cy="369332"/>
          </a:xfrm>
          <a:prstGeom prst="rect">
            <a:avLst/>
          </a:prstGeom>
          <a:noFill/>
        </p:spPr>
        <p:txBody>
          <a:bodyPr wrap="square" rtlCol="0">
            <a:spAutoFit/>
          </a:bodyPr>
          <a:lstStyle/>
          <a:p>
            <a:r>
              <a:rPr lang="en-US" dirty="0" smtClean="0"/>
              <a:t>Thank you!!!</a:t>
            </a:r>
            <a:endParaRPr lang="en-US" dirty="0"/>
          </a:p>
        </p:txBody>
      </p:sp>
    </p:spTree>
    <p:extLst>
      <p:ext uri="{BB962C8B-B14F-4D97-AF65-F5344CB8AC3E}">
        <p14:creationId xmlns:p14="http://schemas.microsoft.com/office/powerpoint/2010/main" val="2681899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505326" y="847605"/>
            <a:ext cx="10274968" cy="4247317"/>
          </a:xfrm>
          <a:prstGeom prst="rect">
            <a:avLst/>
          </a:prstGeom>
          <a:noFill/>
        </p:spPr>
        <p:txBody>
          <a:bodyPr wrap="square" rtlCol="0">
            <a:spAutoFit/>
          </a:bodyPr>
          <a:lstStyle/>
          <a:p>
            <a:r>
              <a:rPr lang="en-US" dirty="0" smtClean="0"/>
              <a:t>[1] GAN was introduced during 2014 (by Ian Good fellow) that was actually developed to generate photographs. But in recent years, GAN is being used in many applications like converting MRI to the corresponding CT image, Thermal image to the corresponding visible image, low resolution to high resolution image conversion , etc.</a:t>
            </a:r>
          </a:p>
          <a:p>
            <a:endParaRPr lang="en-US" dirty="0" smtClean="0"/>
          </a:p>
          <a:p>
            <a:r>
              <a:rPr lang="en-US" dirty="0" smtClean="0"/>
              <a:t>[2] There are attempts made on GAN based Hyper spectral image classification. In this technique, GAN is used to obtain the class label of the individual pixel of the hyper spectral images directly (without increasing the resolution of the image). </a:t>
            </a:r>
            <a:r>
              <a:rPr lang="en-US" dirty="0">
                <a:solidFill>
                  <a:srgbClr val="7030A0"/>
                </a:solidFill>
              </a:rPr>
              <a:t>3.7 m x 3.7 </a:t>
            </a:r>
            <a:r>
              <a:rPr lang="en-US" dirty="0" smtClean="0">
                <a:solidFill>
                  <a:srgbClr val="7030A0"/>
                </a:solidFill>
              </a:rPr>
              <a:t>m per pixel</a:t>
            </a:r>
          </a:p>
          <a:p>
            <a:endParaRPr lang="en-US" dirty="0" smtClean="0"/>
          </a:p>
          <a:p>
            <a:r>
              <a:rPr lang="en-US" dirty="0" smtClean="0"/>
              <a:t>[3] In our proposal, we plan to use the low resolution hyperspectral images for classification. We use GAN network to convert the low resolution hyper spectral images into high resolution image hyper spectral images. We further use the obtained high resolution images for further classification.</a:t>
            </a:r>
          </a:p>
          <a:p>
            <a:endParaRPr lang="en-US" dirty="0" smtClean="0">
              <a:solidFill>
                <a:schemeClr val="accent2">
                  <a:lumMod val="75000"/>
                </a:schemeClr>
              </a:solidFill>
            </a:endParaRPr>
          </a:p>
          <a:p>
            <a:r>
              <a:rPr lang="en-US" dirty="0" smtClean="0">
                <a:solidFill>
                  <a:schemeClr val="accent2">
                    <a:lumMod val="75000"/>
                  </a:schemeClr>
                </a:solidFill>
              </a:rPr>
              <a:t>Mainly in our proposed approach, we can increase the spatial resolution  of the hyperspectral images that were taken with low resolution </a:t>
            </a:r>
            <a:endParaRPr lang="en-US" dirty="0">
              <a:solidFill>
                <a:schemeClr val="accent2">
                  <a:lumMod val="75000"/>
                </a:schemeClr>
              </a:solidFill>
            </a:endParaRPr>
          </a:p>
        </p:txBody>
      </p:sp>
      <p:sp>
        <p:nvSpPr>
          <p:cNvPr id="3" name="TextBox 2"/>
          <p:cNvSpPr txBox="1"/>
          <p:nvPr/>
        </p:nvSpPr>
        <p:spPr>
          <a:xfrm>
            <a:off x="505326" y="368968"/>
            <a:ext cx="7964906" cy="369332"/>
          </a:xfrm>
          <a:prstGeom prst="rect">
            <a:avLst/>
          </a:prstGeom>
          <a:noFill/>
        </p:spPr>
        <p:txBody>
          <a:bodyPr wrap="square" rtlCol="0">
            <a:spAutoFit/>
          </a:bodyPr>
          <a:lstStyle/>
          <a:p>
            <a:r>
              <a:rPr lang="en-US" dirty="0" smtClean="0"/>
              <a:t>Proposed Idea:</a:t>
            </a:r>
            <a:endParaRPr lang="en-US" dirty="0"/>
          </a:p>
        </p:txBody>
      </p:sp>
    </p:spTree>
    <p:extLst>
      <p:ext uri="{BB962C8B-B14F-4D97-AF65-F5344CB8AC3E}">
        <p14:creationId xmlns:p14="http://schemas.microsoft.com/office/powerpoint/2010/main" val="3116533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47650" y="632934"/>
            <a:ext cx="4543866" cy="2481742"/>
          </a:xfrm>
          <a:prstGeom prst="rect">
            <a:avLst/>
          </a:prstGeom>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graphicFrame>
        <p:nvGraphicFramePr>
          <p:cNvPr id="22" name="Diagram 21"/>
          <p:cNvGraphicFramePr/>
          <p:nvPr>
            <p:extLst>
              <p:ext uri="{D42A27DB-BD31-4B8C-83A1-F6EECF244321}">
                <p14:modId xmlns:p14="http://schemas.microsoft.com/office/powerpoint/2010/main" val="63648066"/>
              </p:ext>
            </p:extLst>
          </p:nvPr>
        </p:nvGraphicFramePr>
        <p:xfrm>
          <a:off x="9163050" y="3403574"/>
          <a:ext cx="2314575" cy="15429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TextBox 26"/>
          <p:cNvSpPr txBox="1"/>
          <p:nvPr/>
        </p:nvSpPr>
        <p:spPr>
          <a:xfrm>
            <a:off x="304800" y="145479"/>
            <a:ext cx="5657850" cy="369332"/>
          </a:xfrm>
          <a:prstGeom prst="rect">
            <a:avLst/>
          </a:prstGeom>
          <a:noFill/>
        </p:spPr>
        <p:txBody>
          <a:bodyPr wrap="square" rtlCol="0">
            <a:spAutoFit/>
          </a:bodyPr>
          <a:lstStyle/>
          <a:p>
            <a:r>
              <a:rPr lang="en-US" b="1" dirty="0" smtClean="0"/>
              <a:t>Generative Adversarial Network</a:t>
            </a:r>
            <a:endParaRPr lang="en-US" b="1" dirty="0"/>
          </a:p>
        </p:txBody>
      </p:sp>
      <p:sp>
        <p:nvSpPr>
          <p:cNvPr id="16" name="TextBox 15"/>
          <p:cNvSpPr txBox="1"/>
          <p:nvPr/>
        </p:nvSpPr>
        <p:spPr>
          <a:xfrm>
            <a:off x="5053011" y="192514"/>
            <a:ext cx="10648950" cy="369332"/>
          </a:xfrm>
          <a:prstGeom prst="rect">
            <a:avLst/>
          </a:prstGeom>
          <a:noFill/>
        </p:spPr>
        <p:txBody>
          <a:bodyPr wrap="square" rtlCol="0">
            <a:spAutoFit/>
          </a:bodyPr>
          <a:lstStyle/>
          <a:p>
            <a:r>
              <a:rPr lang="en-US" dirty="0" smtClean="0"/>
              <a:t>Discriminator</a:t>
            </a:r>
          </a:p>
        </p:txBody>
      </p:sp>
      <p:sp>
        <p:nvSpPr>
          <p:cNvPr id="3" name="TextBox 2"/>
          <p:cNvSpPr txBox="1"/>
          <p:nvPr/>
        </p:nvSpPr>
        <p:spPr>
          <a:xfrm>
            <a:off x="4791516" y="608881"/>
            <a:ext cx="9029700" cy="2585323"/>
          </a:xfrm>
          <a:prstGeom prst="rect">
            <a:avLst/>
          </a:prstGeom>
          <a:noFill/>
        </p:spPr>
        <p:txBody>
          <a:bodyPr wrap="square" rtlCol="0">
            <a:spAutoFit/>
          </a:bodyPr>
          <a:lstStyle/>
          <a:p>
            <a:pPr marL="342900" indent="-342900">
              <a:buFont typeface="+mj-lt"/>
              <a:buAutoNum type="arabicPeriod"/>
            </a:pPr>
            <a:r>
              <a:rPr lang="en-US" dirty="0" smtClean="0"/>
              <a:t>The Discriminator is the classifier</a:t>
            </a:r>
          </a:p>
          <a:p>
            <a:r>
              <a:rPr lang="en-US" dirty="0" smtClean="0"/>
              <a:t>2.    The </a:t>
            </a:r>
            <a:r>
              <a:rPr lang="en-US" dirty="0"/>
              <a:t>sample outcome from the random variable with </a:t>
            </a:r>
            <a:r>
              <a:rPr lang="en-US" dirty="0" smtClean="0"/>
              <a:t>pdf </a:t>
            </a:r>
            <a:r>
              <a:rPr lang="en-US" dirty="0"/>
              <a:t>p data </a:t>
            </a:r>
            <a:endParaRPr lang="en-US" dirty="0" smtClean="0"/>
          </a:p>
          <a:p>
            <a:r>
              <a:rPr lang="en-US" dirty="0"/>
              <a:t> </a:t>
            </a:r>
            <a:r>
              <a:rPr lang="en-US" dirty="0" smtClean="0"/>
              <a:t>       is </a:t>
            </a:r>
            <a:r>
              <a:rPr lang="en-US" dirty="0"/>
              <a:t>treated as the one belongs to the class 1</a:t>
            </a:r>
          </a:p>
          <a:p>
            <a:r>
              <a:rPr lang="en-US" dirty="0" smtClean="0"/>
              <a:t>3.    The </a:t>
            </a:r>
            <a:r>
              <a:rPr lang="en-US" dirty="0"/>
              <a:t>sample outcome from the random variable with </a:t>
            </a:r>
          </a:p>
          <a:p>
            <a:r>
              <a:rPr lang="en-US" dirty="0" smtClean="0"/>
              <a:t>        pdf </a:t>
            </a:r>
            <a:r>
              <a:rPr lang="en-US" dirty="0"/>
              <a:t>p x is treated as the one belongs to the class 2 </a:t>
            </a:r>
          </a:p>
          <a:p>
            <a:r>
              <a:rPr lang="en-US" dirty="0" smtClean="0"/>
              <a:t>4.    The output of the discriminator is the </a:t>
            </a:r>
          </a:p>
          <a:p>
            <a:r>
              <a:rPr lang="en-US" dirty="0"/>
              <a:t> </a:t>
            </a:r>
            <a:r>
              <a:rPr lang="en-US" dirty="0" smtClean="0"/>
              <a:t>      probability that the input (I) belongs to the class 1 ,</a:t>
            </a:r>
          </a:p>
          <a:p>
            <a:r>
              <a:rPr lang="en-US" dirty="0"/>
              <a:t> </a:t>
            </a:r>
            <a:r>
              <a:rPr lang="en-US" dirty="0" smtClean="0"/>
              <a:t>       i.e. D(I , </a:t>
            </a:r>
            <a:r>
              <a:rPr lang="en-US" dirty="0" smtClean="0">
                <a:latin typeface="Symbol" panose="05050102010706020507" pitchFamily="18" charset="2"/>
              </a:rPr>
              <a:t>b)</a:t>
            </a:r>
            <a:r>
              <a:rPr lang="en-US" dirty="0" smtClean="0"/>
              <a:t>=p(class1/I).</a:t>
            </a:r>
          </a:p>
          <a:p>
            <a:r>
              <a:rPr lang="en-US" dirty="0" smtClean="0"/>
              <a:t>5.    Note that Xk belongs to class 1 and G(</a:t>
            </a:r>
            <a:r>
              <a:rPr lang="en-US" dirty="0" err="1" smtClean="0"/>
              <a:t>zk,</a:t>
            </a:r>
            <a:r>
              <a:rPr lang="en-US" dirty="0" err="1" smtClean="0">
                <a:latin typeface="Symbol" panose="05050102010706020507" pitchFamily="18" charset="2"/>
              </a:rPr>
              <a:t>a</a:t>
            </a:r>
            <a:r>
              <a:rPr lang="en-US" dirty="0" smtClean="0">
                <a:latin typeface="Symbol" panose="05050102010706020507" pitchFamily="18" charset="2"/>
              </a:rPr>
              <a:t>) </a:t>
            </a:r>
            <a:r>
              <a:rPr lang="en-US" dirty="0" smtClean="0">
                <a:cs typeface="Arial" panose="020B0604020202020204" pitchFamily="34" charset="0"/>
              </a:rPr>
              <a:t>belongs to class2</a:t>
            </a:r>
            <a:endParaRPr lang="en-US" dirty="0" smtClean="0"/>
          </a:p>
        </p:txBody>
      </p:sp>
    </p:spTree>
    <p:extLst>
      <p:ext uri="{BB962C8B-B14F-4D97-AF65-F5344CB8AC3E}">
        <p14:creationId xmlns:p14="http://schemas.microsoft.com/office/powerpoint/2010/main" val="3823705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47650" y="632934"/>
            <a:ext cx="4543866" cy="2481742"/>
          </a:xfrm>
          <a:prstGeom prst="rect">
            <a:avLst/>
          </a:prstGeom>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graphicFrame>
        <p:nvGraphicFramePr>
          <p:cNvPr id="22" name="Diagram 21"/>
          <p:cNvGraphicFramePr/>
          <p:nvPr>
            <p:extLst>
              <p:ext uri="{D42A27DB-BD31-4B8C-83A1-F6EECF244321}">
                <p14:modId xmlns:p14="http://schemas.microsoft.com/office/powerpoint/2010/main" val="63648066"/>
              </p:ext>
            </p:extLst>
          </p:nvPr>
        </p:nvGraphicFramePr>
        <p:xfrm>
          <a:off x="9163050" y="3403574"/>
          <a:ext cx="2314575" cy="15429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TextBox 26"/>
          <p:cNvSpPr txBox="1"/>
          <p:nvPr/>
        </p:nvSpPr>
        <p:spPr>
          <a:xfrm>
            <a:off x="304800" y="145479"/>
            <a:ext cx="5657850" cy="369332"/>
          </a:xfrm>
          <a:prstGeom prst="rect">
            <a:avLst/>
          </a:prstGeom>
          <a:noFill/>
        </p:spPr>
        <p:txBody>
          <a:bodyPr wrap="square" rtlCol="0">
            <a:spAutoFit/>
          </a:bodyPr>
          <a:lstStyle/>
          <a:p>
            <a:r>
              <a:rPr lang="en-US" b="1" dirty="0" smtClean="0"/>
              <a:t>Generative Adversarial Network</a:t>
            </a:r>
            <a:endParaRPr lang="en-US" b="1" dirty="0"/>
          </a:p>
        </p:txBody>
      </p:sp>
      <p:sp>
        <p:nvSpPr>
          <p:cNvPr id="16" name="TextBox 15"/>
          <p:cNvSpPr txBox="1"/>
          <p:nvPr/>
        </p:nvSpPr>
        <p:spPr>
          <a:xfrm>
            <a:off x="5053011" y="192514"/>
            <a:ext cx="10648950" cy="369332"/>
          </a:xfrm>
          <a:prstGeom prst="rect">
            <a:avLst/>
          </a:prstGeom>
          <a:noFill/>
        </p:spPr>
        <p:txBody>
          <a:bodyPr wrap="square" rtlCol="0">
            <a:spAutoFit/>
          </a:bodyPr>
          <a:lstStyle/>
          <a:p>
            <a:r>
              <a:rPr lang="en-US" dirty="0" smtClean="0"/>
              <a:t>Discriminator</a:t>
            </a:r>
          </a:p>
        </p:txBody>
      </p:sp>
      <p:sp>
        <p:nvSpPr>
          <p:cNvPr id="3" name="TextBox 2"/>
          <p:cNvSpPr txBox="1"/>
          <p:nvPr/>
        </p:nvSpPr>
        <p:spPr>
          <a:xfrm>
            <a:off x="4791516" y="608881"/>
            <a:ext cx="9029700" cy="2585323"/>
          </a:xfrm>
          <a:prstGeom prst="rect">
            <a:avLst/>
          </a:prstGeom>
          <a:noFill/>
        </p:spPr>
        <p:txBody>
          <a:bodyPr wrap="square" rtlCol="0">
            <a:spAutoFit/>
          </a:bodyPr>
          <a:lstStyle/>
          <a:p>
            <a:pPr marL="342900" indent="-342900">
              <a:buFont typeface="+mj-lt"/>
              <a:buAutoNum type="arabicPeriod"/>
            </a:pPr>
            <a:r>
              <a:rPr lang="en-US" dirty="0" smtClean="0"/>
              <a:t>The Discriminator is the classifier</a:t>
            </a:r>
          </a:p>
          <a:p>
            <a:r>
              <a:rPr lang="en-US" dirty="0" smtClean="0"/>
              <a:t>2.    The </a:t>
            </a:r>
            <a:r>
              <a:rPr lang="en-US" dirty="0"/>
              <a:t>sample outcome from the random variable with </a:t>
            </a:r>
            <a:r>
              <a:rPr lang="en-US" dirty="0" smtClean="0"/>
              <a:t>pdf </a:t>
            </a:r>
            <a:r>
              <a:rPr lang="en-US" dirty="0"/>
              <a:t>p data </a:t>
            </a:r>
            <a:endParaRPr lang="en-US" dirty="0" smtClean="0"/>
          </a:p>
          <a:p>
            <a:r>
              <a:rPr lang="en-US" dirty="0"/>
              <a:t> </a:t>
            </a:r>
            <a:r>
              <a:rPr lang="en-US" dirty="0" smtClean="0"/>
              <a:t>       is </a:t>
            </a:r>
            <a:r>
              <a:rPr lang="en-US" dirty="0"/>
              <a:t>treated as the one belongs to the class 1</a:t>
            </a:r>
          </a:p>
          <a:p>
            <a:r>
              <a:rPr lang="en-US" dirty="0" smtClean="0"/>
              <a:t>3.    The </a:t>
            </a:r>
            <a:r>
              <a:rPr lang="en-US" dirty="0"/>
              <a:t>sample outcome from the random variable with </a:t>
            </a:r>
          </a:p>
          <a:p>
            <a:r>
              <a:rPr lang="en-US" dirty="0" smtClean="0"/>
              <a:t>        pdf </a:t>
            </a:r>
            <a:r>
              <a:rPr lang="en-US" dirty="0"/>
              <a:t>p x is treated as the one belongs to the class 2 </a:t>
            </a:r>
          </a:p>
          <a:p>
            <a:r>
              <a:rPr lang="en-US" dirty="0" smtClean="0"/>
              <a:t>4.    The output of the discriminator is the </a:t>
            </a:r>
          </a:p>
          <a:p>
            <a:r>
              <a:rPr lang="en-US" dirty="0"/>
              <a:t> </a:t>
            </a:r>
            <a:r>
              <a:rPr lang="en-US" dirty="0" smtClean="0"/>
              <a:t>      probability that the input (I) belongs to the class 1 ,</a:t>
            </a:r>
          </a:p>
          <a:p>
            <a:r>
              <a:rPr lang="en-US" dirty="0"/>
              <a:t> </a:t>
            </a:r>
            <a:r>
              <a:rPr lang="en-US" dirty="0" smtClean="0"/>
              <a:t>       i.e. D(I , </a:t>
            </a:r>
            <a:r>
              <a:rPr lang="en-US" dirty="0" smtClean="0">
                <a:latin typeface="Symbol" panose="05050102010706020507" pitchFamily="18" charset="2"/>
              </a:rPr>
              <a:t>b)</a:t>
            </a:r>
            <a:r>
              <a:rPr lang="en-US" dirty="0" smtClean="0"/>
              <a:t>=p(class1/I).</a:t>
            </a:r>
          </a:p>
          <a:p>
            <a:r>
              <a:rPr lang="en-US" dirty="0" smtClean="0"/>
              <a:t>5.    Note that Xk belongs to class 1 and G(</a:t>
            </a:r>
            <a:r>
              <a:rPr lang="en-US" dirty="0" err="1" smtClean="0"/>
              <a:t>zk,</a:t>
            </a:r>
            <a:r>
              <a:rPr lang="en-US" dirty="0" err="1" smtClean="0">
                <a:latin typeface="Symbol" panose="05050102010706020507" pitchFamily="18" charset="2"/>
              </a:rPr>
              <a:t>a</a:t>
            </a:r>
            <a:r>
              <a:rPr lang="en-US" dirty="0" smtClean="0">
                <a:latin typeface="Symbol" panose="05050102010706020507" pitchFamily="18" charset="2"/>
              </a:rPr>
              <a:t>) </a:t>
            </a:r>
            <a:r>
              <a:rPr lang="en-US" dirty="0" smtClean="0">
                <a:cs typeface="Arial" panose="020B0604020202020204" pitchFamily="34" charset="0"/>
              </a:rPr>
              <a:t>belongs to class2</a:t>
            </a:r>
            <a:endParaRPr lang="en-US" dirty="0" smtClean="0"/>
          </a:p>
        </p:txBody>
      </p:sp>
      <p:sp>
        <p:nvSpPr>
          <p:cNvPr id="7" name="TextBox 6"/>
          <p:cNvSpPr txBox="1"/>
          <p:nvPr/>
        </p:nvSpPr>
        <p:spPr>
          <a:xfrm>
            <a:off x="247650" y="3218257"/>
            <a:ext cx="10991850" cy="646331"/>
          </a:xfrm>
          <a:prstGeom prst="rect">
            <a:avLst/>
          </a:prstGeom>
          <a:noFill/>
        </p:spPr>
        <p:txBody>
          <a:bodyPr wrap="square" rtlCol="0">
            <a:spAutoFit/>
          </a:bodyPr>
          <a:lstStyle/>
          <a:p>
            <a:r>
              <a:rPr lang="en-US" dirty="0" smtClean="0"/>
              <a:t>Given Xk and </a:t>
            </a:r>
            <a:r>
              <a:rPr lang="en-US" dirty="0"/>
              <a:t>G(</a:t>
            </a:r>
            <a:r>
              <a:rPr lang="en-US" dirty="0" err="1"/>
              <a:t>zk,</a:t>
            </a:r>
            <a:r>
              <a:rPr lang="en-US" dirty="0" err="1">
                <a:latin typeface="Symbol" panose="05050102010706020507" pitchFamily="18" charset="2"/>
              </a:rPr>
              <a:t>a</a:t>
            </a:r>
            <a:r>
              <a:rPr lang="en-US" dirty="0">
                <a:latin typeface="Symbol" panose="05050102010706020507" pitchFamily="18" charset="2"/>
              </a:rPr>
              <a:t>) </a:t>
            </a:r>
            <a:r>
              <a:rPr lang="en-US" dirty="0" smtClean="0"/>
              <a:t>(i.e.) </a:t>
            </a:r>
            <a:r>
              <a:rPr lang="en-US" dirty="0" smtClean="0">
                <a:latin typeface="Symbol" panose="05050102010706020507" pitchFamily="18" charset="2"/>
              </a:rPr>
              <a:t>a </a:t>
            </a:r>
            <a:r>
              <a:rPr lang="en-US" dirty="0" smtClean="0"/>
              <a:t>is fixed, we would like to optimize </a:t>
            </a:r>
            <a:r>
              <a:rPr lang="en-US" dirty="0">
                <a:latin typeface="Symbol" panose="05050102010706020507" pitchFamily="18" charset="2"/>
              </a:rPr>
              <a:t>b </a:t>
            </a:r>
            <a:r>
              <a:rPr lang="en-US" dirty="0" smtClean="0">
                <a:latin typeface="Symbol" panose="05050102010706020507" pitchFamily="18" charset="2"/>
              </a:rPr>
              <a:t> </a:t>
            </a:r>
            <a:r>
              <a:rPr lang="en-US" dirty="0" smtClean="0"/>
              <a:t>to maximize the following likelihood function</a:t>
            </a:r>
          </a:p>
          <a:p>
            <a:endParaRPr lang="en-US" dirty="0"/>
          </a:p>
        </p:txBody>
      </p:sp>
      <p:sp>
        <p:nvSpPr>
          <p:cNvPr id="9" name="TextBox 8"/>
          <p:cNvSpPr txBox="1"/>
          <p:nvPr/>
        </p:nvSpPr>
        <p:spPr>
          <a:xfrm>
            <a:off x="2519363" y="3850048"/>
            <a:ext cx="1052512" cy="646331"/>
          </a:xfrm>
          <a:prstGeom prst="rect">
            <a:avLst/>
          </a:prstGeom>
          <a:noFill/>
        </p:spPr>
        <p:txBody>
          <a:bodyPr wrap="square" rtlCol="0">
            <a:spAutoFit/>
          </a:bodyPr>
          <a:lstStyle/>
          <a:p>
            <a:r>
              <a:rPr lang="en-US" b="1" dirty="0" smtClean="0"/>
              <a:t>Max: </a:t>
            </a:r>
            <a:r>
              <a:rPr lang="en-US" b="1" dirty="0" err="1" smtClean="0"/>
              <a:t>arg</a:t>
            </a:r>
            <a:endParaRPr lang="en-US" b="1" dirty="0" smtClean="0"/>
          </a:p>
          <a:p>
            <a:endParaRPr lang="en-US" b="1" dirty="0"/>
          </a:p>
        </p:txBody>
      </p:sp>
      <p:sp>
        <p:nvSpPr>
          <p:cNvPr id="10" name="TextBox 9"/>
          <p:cNvSpPr txBox="1"/>
          <p:nvPr/>
        </p:nvSpPr>
        <p:spPr>
          <a:xfrm>
            <a:off x="3100388" y="4050668"/>
            <a:ext cx="314325" cy="369332"/>
          </a:xfrm>
          <a:prstGeom prst="rect">
            <a:avLst/>
          </a:prstGeom>
          <a:noFill/>
        </p:spPr>
        <p:txBody>
          <a:bodyPr wrap="square" rtlCol="0">
            <a:spAutoFit/>
          </a:bodyPr>
          <a:lstStyle/>
          <a:p>
            <a:r>
              <a:rPr lang="en-US" b="1" dirty="0">
                <a:latin typeface="Symbol" panose="05050102010706020507" pitchFamily="18" charset="2"/>
              </a:rPr>
              <a:t>b</a:t>
            </a:r>
            <a:endParaRPr lang="en-US" b="1" dirty="0"/>
          </a:p>
        </p:txBody>
      </p:sp>
      <p:pic>
        <p:nvPicPr>
          <p:cNvPr id="5" name="Picture 4"/>
          <p:cNvPicPr>
            <a:picLocks noChangeAspect="1"/>
          </p:cNvPicPr>
          <p:nvPr/>
        </p:nvPicPr>
        <p:blipFill>
          <a:blip r:embed="rId8"/>
          <a:stretch>
            <a:fillRect/>
          </a:stretch>
        </p:blipFill>
        <p:spPr>
          <a:xfrm>
            <a:off x="3525921" y="3600189"/>
            <a:ext cx="5399004" cy="878578"/>
          </a:xfrm>
          <a:prstGeom prst="rect">
            <a:avLst/>
          </a:prstGeom>
        </p:spPr>
      </p:pic>
    </p:spTree>
    <p:extLst>
      <p:ext uri="{BB962C8B-B14F-4D97-AF65-F5344CB8AC3E}">
        <p14:creationId xmlns:p14="http://schemas.microsoft.com/office/powerpoint/2010/main" val="490770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47650" y="632934"/>
            <a:ext cx="4543866" cy="2481742"/>
          </a:xfrm>
          <a:prstGeom prst="rect">
            <a:avLst/>
          </a:prstGeom>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
        <p:nvSpPr>
          <p:cNvPr id="27" name="TextBox 26"/>
          <p:cNvSpPr txBox="1"/>
          <p:nvPr/>
        </p:nvSpPr>
        <p:spPr>
          <a:xfrm>
            <a:off x="304800" y="145479"/>
            <a:ext cx="5657850" cy="369332"/>
          </a:xfrm>
          <a:prstGeom prst="rect">
            <a:avLst/>
          </a:prstGeom>
          <a:noFill/>
        </p:spPr>
        <p:txBody>
          <a:bodyPr wrap="square" rtlCol="0">
            <a:spAutoFit/>
          </a:bodyPr>
          <a:lstStyle/>
          <a:p>
            <a:r>
              <a:rPr lang="en-US" b="1" dirty="0" smtClean="0"/>
              <a:t>Generative Adversarial Network</a:t>
            </a:r>
            <a:endParaRPr lang="en-US" b="1" dirty="0"/>
          </a:p>
        </p:txBody>
      </p:sp>
      <p:sp>
        <p:nvSpPr>
          <p:cNvPr id="16" name="TextBox 15"/>
          <p:cNvSpPr txBox="1"/>
          <p:nvPr/>
        </p:nvSpPr>
        <p:spPr>
          <a:xfrm>
            <a:off x="5053011" y="192514"/>
            <a:ext cx="10648950" cy="369332"/>
          </a:xfrm>
          <a:prstGeom prst="rect">
            <a:avLst/>
          </a:prstGeom>
          <a:noFill/>
        </p:spPr>
        <p:txBody>
          <a:bodyPr wrap="square" rtlCol="0">
            <a:spAutoFit/>
          </a:bodyPr>
          <a:lstStyle/>
          <a:p>
            <a:r>
              <a:rPr lang="en-US" b="1" dirty="0" smtClean="0">
                <a:solidFill>
                  <a:srgbClr val="7030A0"/>
                </a:solidFill>
              </a:rPr>
              <a:t>Discriminator</a:t>
            </a:r>
          </a:p>
        </p:txBody>
      </p:sp>
      <p:sp>
        <p:nvSpPr>
          <p:cNvPr id="3" name="TextBox 2"/>
          <p:cNvSpPr txBox="1"/>
          <p:nvPr/>
        </p:nvSpPr>
        <p:spPr>
          <a:xfrm>
            <a:off x="4791516" y="608881"/>
            <a:ext cx="9029700" cy="2585323"/>
          </a:xfrm>
          <a:prstGeom prst="rect">
            <a:avLst/>
          </a:prstGeom>
          <a:noFill/>
        </p:spPr>
        <p:txBody>
          <a:bodyPr wrap="square" rtlCol="0">
            <a:spAutoFit/>
          </a:bodyPr>
          <a:lstStyle/>
          <a:p>
            <a:pPr marL="342900" indent="-342900">
              <a:buFont typeface="+mj-lt"/>
              <a:buAutoNum type="arabicPeriod"/>
            </a:pPr>
            <a:r>
              <a:rPr lang="en-US" dirty="0" smtClean="0"/>
              <a:t>The Discriminator is the classifier</a:t>
            </a:r>
          </a:p>
          <a:p>
            <a:r>
              <a:rPr lang="en-US" dirty="0" smtClean="0"/>
              <a:t>2.    The </a:t>
            </a:r>
            <a:r>
              <a:rPr lang="en-US" dirty="0"/>
              <a:t>sample outcome from the random variable with </a:t>
            </a:r>
            <a:r>
              <a:rPr lang="en-US" dirty="0" smtClean="0"/>
              <a:t>pdf </a:t>
            </a:r>
            <a:r>
              <a:rPr lang="en-US" dirty="0"/>
              <a:t>p data </a:t>
            </a:r>
            <a:endParaRPr lang="en-US" dirty="0" smtClean="0"/>
          </a:p>
          <a:p>
            <a:r>
              <a:rPr lang="en-US" dirty="0"/>
              <a:t> </a:t>
            </a:r>
            <a:r>
              <a:rPr lang="en-US" dirty="0" smtClean="0"/>
              <a:t>       is </a:t>
            </a:r>
            <a:r>
              <a:rPr lang="en-US" dirty="0"/>
              <a:t>treated as the one belongs to the class 1</a:t>
            </a:r>
          </a:p>
          <a:p>
            <a:r>
              <a:rPr lang="en-US" dirty="0" smtClean="0"/>
              <a:t>3.    The </a:t>
            </a:r>
            <a:r>
              <a:rPr lang="en-US" dirty="0"/>
              <a:t>sample outcome from the random variable with </a:t>
            </a:r>
          </a:p>
          <a:p>
            <a:r>
              <a:rPr lang="en-US" dirty="0" smtClean="0"/>
              <a:t>        pdf </a:t>
            </a:r>
            <a:r>
              <a:rPr lang="en-US" dirty="0"/>
              <a:t>p x is treated as the one belongs to the class 2 </a:t>
            </a:r>
          </a:p>
          <a:p>
            <a:r>
              <a:rPr lang="en-US" dirty="0" smtClean="0"/>
              <a:t>4.    The output of the discriminator is the </a:t>
            </a:r>
          </a:p>
          <a:p>
            <a:r>
              <a:rPr lang="en-US" dirty="0"/>
              <a:t> </a:t>
            </a:r>
            <a:r>
              <a:rPr lang="en-US" dirty="0" smtClean="0"/>
              <a:t>      probability that the input (I) belongs to the class 1 ,</a:t>
            </a:r>
          </a:p>
          <a:p>
            <a:r>
              <a:rPr lang="en-US" dirty="0"/>
              <a:t> </a:t>
            </a:r>
            <a:r>
              <a:rPr lang="en-US" dirty="0" smtClean="0"/>
              <a:t>       i.e. D(I , </a:t>
            </a:r>
            <a:r>
              <a:rPr lang="en-US" dirty="0" smtClean="0">
                <a:latin typeface="Symbol" panose="05050102010706020507" pitchFamily="18" charset="2"/>
              </a:rPr>
              <a:t>b)</a:t>
            </a:r>
            <a:r>
              <a:rPr lang="en-US" dirty="0" smtClean="0"/>
              <a:t>=p(class1/I).</a:t>
            </a:r>
          </a:p>
          <a:p>
            <a:r>
              <a:rPr lang="en-US" dirty="0" smtClean="0"/>
              <a:t>5.    Note that Xk belongs to class 1 and </a:t>
            </a:r>
            <a:r>
              <a:rPr lang="en-US" b="1" dirty="0" smtClean="0">
                <a:solidFill>
                  <a:schemeClr val="accent5">
                    <a:lumMod val="75000"/>
                  </a:schemeClr>
                </a:solidFill>
              </a:rPr>
              <a:t>G(</a:t>
            </a:r>
            <a:r>
              <a:rPr lang="en-US" b="1" dirty="0" err="1" smtClean="0">
                <a:solidFill>
                  <a:schemeClr val="accent5">
                    <a:lumMod val="75000"/>
                  </a:schemeClr>
                </a:solidFill>
              </a:rPr>
              <a:t>zk,</a:t>
            </a:r>
            <a:r>
              <a:rPr lang="en-US" b="1" dirty="0" err="1" smtClean="0">
                <a:solidFill>
                  <a:schemeClr val="accent5">
                    <a:lumMod val="75000"/>
                  </a:schemeClr>
                </a:solidFill>
                <a:latin typeface="Symbol" panose="05050102010706020507" pitchFamily="18" charset="2"/>
              </a:rPr>
              <a:t>a</a:t>
            </a:r>
            <a:r>
              <a:rPr lang="en-US" b="1" dirty="0" smtClean="0">
                <a:solidFill>
                  <a:schemeClr val="accent5">
                    <a:lumMod val="75000"/>
                  </a:schemeClr>
                </a:solidFill>
                <a:latin typeface="Symbol" panose="05050102010706020507" pitchFamily="18" charset="2"/>
              </a:rPr>
              <a:t>) </a:t>
            </a:r>
            <a:r>
              <a:rPr lang="en-US" b="1" dirty="0" smtClean="0">
                <a:solidFill>
                  <a:schemeClr val="accent5">
                    <a:lumMod val="75000"/>
                  </a:schemeClr>
                </a:solidFill>
                <a:cs typeface="Arial" panose="020B0604020202020204" pitchFamily="34" charset="0"/>
              </a:rPr>
              <a:t>belongs to class2</a:t>
            </a:r>
            <a:endParaRPr lang="en-US" b="1" dirty="0" smtClean="0">
              <a:solidFill>
                <a:schemeClr val="accent5">
                  <a:lumMod val="75000"/>
                </a:schemeClr>
              </a:solidFill>
            </a:endParaRPr>
          </a:p>
        </p:txBody>
      </p:sp>
      <p:sp>
        <p:nvSpPr>
          <p:cNvPr id="7" name="TextBox 6"/>
          <p:cNvSpPr txBox="1"/>
          <p:nvPr/>
        </p:nvSpPr>
        <p:spPr>
          <a:xfrm>
            <a:off x="247650" y="3218257"/>
            <a:ext cx="10991850" cy="646331"/>
          </a:xfrm>
          <a:prstGeom prst="rect">
            <a:avLst/>
          </a:prstGeom>
          <a:noFill/>
        </p:spPr>
        <p:txBody>
          <a:bodyPr wrap="square" rtlCol="0">
            <a:spAutoFit/>
          </a:bodyPr>
          <a:lstStyle/>
          <a:p>
            <a:r>
              <a:rPr lang="en-US" dirty="0" smtClean="0"/>
              <a:t>Given Xk and </a:t>
            </a:r>
            <a:r>
              <a:rPr lang="en-US" dirty="0"/>
              <a:t>G(</a:t>
            </a:r>
            <a:r>
              <a:rPr lang="en-US" dirty="0" err="1"/>
              <a:t>zk,</a:t>
            </a:r>
            <a:r>
              <a:rPr lang="en-US" dirty="0" err="1">
                <a:latin typeface="Symbol" panose="05050102010706020507" pitchFamily="18" charset="2"/>
              </a:rPr>
              <a:t>a</a:t>
            </a:r>
            <a:r>
              <a:rPr lang="en-US" dirty="0">
                <a:latin typeface="Symbol" panose="05050102010706020507" pitchFamily="18" charset="2"/>
              </a:rPr>
              <a:t>) </a:t>
            </a:r>
            <a:r>
              <a:rPr lang="en-US" dirty="0" smtClean="0"/>
              <a:t>(i.e.) </a:t>
            </a:r>
            <a:r>
              <a:rPr lang="en-US" dirty="0" smtClean="0">
                <a:latin typeface="Symbol" panose="05050102010706020507" pitchFamily="18" charset="2"/>
              </a:rPr>
              <a:t>a </a:t>
            </a:r>
            <a:r>
              <a:rPr lang="en-US" dirty="0" smtClean="0"/>
              <a:t>is fixed, we would like to optimize </a:t>
            </a:r>
            <a:r>
              <a:rPr lang="en-US" dirty="0">
                <a:latin typeface="Symbol" panose="05050102010706020507" pitchFamily="18" charset="2"/>
              </a:rPr>
              <a:t>b </a:t>
            </a:r>
            <a:r>
              <a:rPr lang="en-US" dirty="0" smtClean="0">
                <a:latin typeface="Symbol" panose="05050102010706020507" pitchFamily="18" charset="2"/>
              </a:rPr>
              <a:t> </a:t>
            </a:r>
            <a:r>
              <a:rPr lang="en-US" dirty="0" smtClean="0"/>
              <a:t>to maximize the following likelihood function</a:t>
            </a:r>
          </a:p>
          <a:p>
            <a:endParaRPr lang="en-US" dirty="0"/>
          </a:p>
        </p:txBody>
      </p:sp>
      <p:sp>
        <p:nvSpPr>
          <p:cNvPr id="9" name="TextBox 8"/>
          <p:cNvSpPr txBox="1"/>
          <p:nvPr/>
        </p:nvSpPr>
        <p:spPr>
          <a:xfrm>
            <a:off x="2519363" y="3850048"/>
            <a:ext cx="1052512" cy="646331"/>
          </a:xfrm>
          <a:prstGeom prst="rect">
            <a:avLst/>
          </a:prstGeom>
          <a:noFill/>
        </p:spPr>
        <p:txBody>
          <a:bodyPr wrap="square" rtlCol="0">
            <a:spAutoFit/>
          </a:bodyPr>
          <a:lstStyle/>
          <a:p>
            <a:r>
              <a:rPr lang="en-US" b="1" dirty="0" smtClean="0"/>
              <a:t>Max: </a:t>
            </a:r>
            <a:r>
              <a:rPr lang="en-US" b="1" dirty="0" err="1" smtClean="0"/>
              <a:t>arg</a:t>
            </a:r>
            <a:endParaRPr lang="en-US" b="1" dirty="0" smtClean="0"/>
          </a:p>
          <a:p>
            <a:endParaRPr lang="en-US" b="1" dirty="0"/>
          </a:p>
        </p:txBody>
      </p:sp>
      <p:sp>
        <p:nvSpPr>
          <p:cNvPr id="10" name="TextBox 9"/>
          <p:cNvSpPr txBox="1"/>
          <p:nvPr/>
        </p:nvSpPr>
        <p:spPr>
          <a:xfrm>
            <a:off x="3100388" y="4050668"/>
            <a:ext cx="314325" cy="369332"/>
          </a:xfrm>
          <a:prstGeom prst="rect">
            <a:avLst/>
          </a:prstGeom>
          <a:noFill/>
        </p:spPr>
        <p:txBody>
          <a:bodyPr wrap="square" rtlCol="0">
            <a:spAutoFit/>
          </a:bodyPr>
          <a:lstStyle/>
          <a:p>
            <a:r>
              <a:rPr lang="en-US" b="1" dirty="0">
                <a:latin typeface="Symbol" panose="05050102010706020507" pitchFamily="18" charset="2"/>
              </a:rPr>
              <a:t>b</a:t>
            </a:r>
            <a:endParaRPr lang="en-US" b="1" dirty="0"/>
          </a:p>
        </p:txBody>
      </p:sp>
      <p:sp>
        <p:nvSpPr>
          <p:cNvPr id="11" name="TextBox 10"/>
          <p:cNvSpPr txBox="1"/>
          <p:nvPr/>
        </p:nvSpPr>
        <p:spPr>
          <a:xfrm>
            <a:off x="304800" y="4562223"/>
            <a:ext cx="10648950" cy="1754326"/>
          </a:xfrm>
          <a:prstGeom prst="rect">
            <a:avLst/>
          </a:prstGeom>
          <a:noFill/>
        </p:spPr>
        <p:txBody>
          <a:bodyPr wrap="square" rtlCol="0">
            <a:spAutoFit/>
          </a:bodyPr>
          <a:lstStyle/>
          <a:p>
            <a:r>
              <a:rPr lang="en-US" b="1" dirty="0" smtClean="0">
                <a:solidFill>
                  <a:schemeClr val="accent5">
                    <a:lumMod val="75000"/>
                  </a:schemeClr>
                </a:solidFill>
              </a:rPr>
              <a:t>Generator</a:t>
            </a:r>
          </a:p>
          <a:p>
            <a:pPr marL="342900" indent="-342900">
              <a:buFont typeface="+mj-lt"/>
              <a:buAutoNum type="arabicPeriod"/>
            </a:pPr>
            <a:r>
              <a:rPr lang="en-US" dirty="0" smtClean="0"/>
              <a:t>Objective is to generate k </a:t>
            </a:r>
            <a:r>
              <a:rPr lang="en-US" dirty="0" err="1" smtClean="0"/>
              <a:t>th</a:t>
            </a:r>
            <a:r>
              <a:rPr lang="en-US" dirty="0" smtClean="0"/>
              <a:t> outcome x k (with pdf p data) from z K(with pdf p z) </a:t>
            </a:r>
          </a:p>
          <a:p>
            <a:pPr marL="342900" indent="-342900">
              <a:buFont typeface="+mj-lt"/>
              <a:buAutoNum type="arabicPeriod"/>
            </a:pPr>
            <a:r>
              <a:rPr lang="en-US" dirty="0" smtClean="0"/>
              <a:t>Initially Generator generates x k (with pdf p x) and we would like the generator to generate x k with p x=p </a:t>
            </a:r>
            <a:r>
              <a:rPr lang="en-US" dirty="0" err="1" smtClean="0"/>
              <a:t>data.This</a:t>
            </a:r>
            <a:r>
              <a:rPr lang="en-US" dirty="0" smtClean="0"/>
              <a:t> </a:t>
            </a:r>
            <a:r>
              <a:rPr lang="en-US" dirty="0" err="1" smtClean="0"/>
              <a:t>implies,we</a:t>
            </a:r>
            <a:r>
              <a:rPr lang="en-US" dirty="0" smtClean="0"/>
              <a:t> would like optimize </a:t>
            </a:r>
            <a:r>
              <a:rPr lang="en-US" dirty="0" smtClean="0">
                <a:latin typeface="Symbol" panose="05050102010706020507" pitchFamily="18" charset="2"/>
              </a:rPr>
              <a:t>a </a:t>
            </a:r>
            <a:r>
              <a:rPr lang="en-US" dirty="0" smtClean="0"/>
              <a:t>in such a way that the Discriminator D treats the </a:t>
            </a:r>
            <a:r>
              <a:rPr lang="en-US" dirty="0" smtClean="0">
                <a:solidFill>
                  <a:srgbClr val="FF0000"/>
                </a:solidFill>
              </a:rPr>
              <a:t>G(</a:t>
            </a:r>
            <a:r>
              <a:rPr lang="en-US" dirty="0" err="1" smtClean="0">
                <a:solidFill>
                  <a:srgbClr val="FF0000"/>
                </a:solidFill>
              </a:rPr>
              <a:t>zk,</a:t>
            </a:r>
            <a:r>
              <a:rPr lang="en-US" dirty="0" err="1" smtClean="0">
                <a:solidFill>
                  <a:srgbClr val="FF0000"/>
                </a:solidFill>
                <a:latin typeface="Symbol" panose="05050102010706020507" pitchFamily="18" charset="2"/>
              </a:rPr>
              <a:t>a</a:t>
            </a:r>
            <a:r>
              <a:rPr lang="en-US" dirty="0" smtClean="0">
                <a:solidFill>
                  <a:srgbClr val="FF0000"/>
                </a:solidFill>
                <a:latin typeface="Symbol" panose="05050102010706020507" pitchFamily="18" charset="2"/>
              </a:rPr>
              <a:t>) </a:t>
            </a:r>
            <a:r>
              <a:rPr lang="en-US" dirty="0" smtClean="0">
                <a:solidFill>
                  <a:srgbClr val="FF0000"/>
                </a:solidFill>
              </a:rPr>
              <a:t>to be the one belongs </a:t>
            </a:r>
            <a:r>
              <a:rPr lang="en-US" dirty="0" err="1" smtClean="0">
                <a:solidFill>
                  <a:srgbClr val="FF0000"/>
                </a:solidFill>
              </a:rPr>
              <a:t>belongs</a:t>
            </a:r>
            <a:r>
              <a:rPr lang="en-US" dirty="0" smtClean="0">
                <a:solidFill>
                  <a:srgbClr val="FF0000"/>
                </a:solidFill>
              </a:rPr>
              <a:t> to class 1</a:t>
            </a:r>
            <a:endParaRPr lang="en-US" dirty="0" smtClean="0">
              <a:solidFill>
                <a:srgbClr val="FF0000"/>
              </a:solidFill>
              <a:latin typeface="Symbol" panose="05050102010706020507" pitchFamily="18" charset="2"/>
            </a:endParaRPr>
          </a:p>
          <a:p>
            <a:pPr marL="342900" indent="-342900">
              <a:buFont typeface="+mj-lt"/>
              <a:buAutoNum type="arabicPeriod"/>
            </a:pPr>
            <a:r>
              <a:rPr lang="en-US" dirty="0" smtClean="0"/>
              <a:t>This implies</a:t>
            </a:r>
          </a:p>
        </p:txBody>
      </p:sp>
      <p:sp>
        <p:nvSpPr>
          <p:cNvPr id="13" name="TextBox 12"/>
          <p:cNvSpPr txBox="1"/>
          <p:nvPr/>
        </p:nvSpPr>
        <p:spPr>
          <a:xfrm>
            <a:off x="1816893" y="6102849"/>
            <a:ext cx="1052512" cy="369332"/>
          </a:xfrm>
          <a:prstGeom prst="rect">
            <a:avLst/>
          </a:prstGeom>
          <a:noFill/>
        </p:spPr>
        <p:txBody>
          <a:bodyPr wrap="square" rtlCol="0">
            <a:spAutoFit/>
          </a:bodyPr>
          <a:lstStyle/>
          <a:p>
            <a:r>
              <a:rPr lang="en-US" b="1" dirty="0" smtClean="0"/>
              <a:t>Max: </a:t>
            </a:r>
            <a:r>
              <a:rPr lang="en-US" b="1" dirty="0" err="1" smtClean="0"/>
              <a:t>arg</a:t>
            </a:r>
            <a:endParaRPr lang="en-US" b="1" dirty="0"/>
          </a:p>
        </p:txBody>
      </p:sp>
      <p:sp>
        <p:nvSpPr>
          <p:cNvPr id="14" name="TextBox 13"/>
          <p:cNvSpPr txBox="1"/>
          <p:nvPr/>
        </p:nvSpPr>
        <p:spPr>
          <a:xfrm>
            <a:off x="2393155" y="6246739"/>
            <a:ext cx="276225" cy="369332"/>
          </a:xfrm>
          <a:prstGeom prst="rect">
            <a:avLst/>
          </a:prstGeom>
          <a:noFill/>
        </p:spPr>
        <p:txBody>
          <a:bodyPr wrap="square" rtlCol="0">
            <a:spAutoFit/>
          </a:bodyPr>
          <a:lstStyle/>
          <a:p>
            <a:r>
              <a:rPr lang="en-US" b="1" dirty="0" smtClean="0">
                <a:latin typeface="Symbol" panose="05050102010706020507" pitchFamily="18" charset="2"/>
              </a:rPr>
              <a:t>a</a:t>
            </a:r>
            <a:endParaRPr lang="en-US" b="1" dirty="0">
              <a:latin typeface="Symbol" panose="05050102010706020507" pitchFamily="18" charset="2"/>
            </a:endParaRPr>
          </a:p>
        </p:txBody>
      </p:sp>
      <p:sp>
        <p:nvSpPr>
          <p:cNvPr id="17" name="TextBox 16"/>
          <p:cNvSpPr txBox="1"/>
          <p:nvPr/>
        </p:nvSpPr>
        <p:spPr>
          <a:xfrm>
            <a:off x="5943600" y="5999263"/>
            <a:ext cx="3514725" cy="369332"/>
          </a:xfrm>
          <a:prstGeom prst="rect">
            <a:avLst/>
          </a:prstGeom>
          <a:noFill/>
        </p:spPr>
        <p:txBody>
          <a:bodyPr wrap="square" rtlCol="0">
            <a:spAutoFit/>
          </a:bodyPr>
          <a:lstStyle/>
          <a:p>
            <a:r>
              <a:rPr lang="en-US" b="1" dirty="0" smtClean="0"/>
              <a:t>Min: </a:t>
            </a:r>
            <a:r>
              <a:rPr lang="en-US" b="1" dirty="0" err="1" smtClean="0"/>
              <a:t>arg</a:t>
            </a:r>
            <a:endParaRPr lang="en-US" b="1" dirty="0"/>
          </a:p>
        </p:txBody>
      </p:sp>
      <p:sp>
        <p:nvSpPr>
          <p:cNvPr id="18" name="TextBox 17"/>
          <p:cNvSpPr txBox="1"/>
          <p:nvPr/>
        </p:nvSpPr>
        <p:spPr>
          <a:xfrm>
            <a:off x="6543674" y="6183143"/>
            <a:ext cx="276225" cy="369332"/>
          </a:xfrm>
          <a:prstGeom prst="rect">
            <a:avLst/>
          </a:prstGeom>
          <a:noFill/>
        </p:spPr>
        <p:txBody>
          <a:bodyPr wrap="square" rtlCol="0">
            <a:spAutoFit/>
          </a:bodyPr>
          <a:lstStyle/>
          <a:p>
            <a:r>
              <a:rPr lang="en-US" b="1" dirty="0" smtClean="0">
                <a:latin typeface="Symbol" panose="05050102010706020507" pitchFamily="18" charset="2"/>
              </a:rPr>
              <a:t>a</a:t>
            </a:r>
            <a:endParaRPr lang="en-US" b="1" dirty="0">
              <a:latin typeface="Symbol" panose="05050102010706020507" pitchFamily="18" charset="2"/>
            </a:endParaRPr>
          </a:p>
        </p:txBody>
      </p:sp>
      <p:pic>
        <p:nvPicPr>
          <p:cNvPr id="2" name="Picture 1"/>
          <p:cNvPicPr>
            <a:picLocks noChangeAspect="1"/>
          </p:cNvPicPr>
          <p:nvPr/>
        </p:nvPicPr>
        <p:blipFill>
          <a:blip r:embed="rId3"/>
          <a:stretch>
            <a:fillRect/>
          </a:stretch>
        </p:blipFill>
        <p:spPr>
          <a:xfrm>
            <a:off x="3525753" y="3541422"/>
            <a:ext cx="5874921" cy="956024"/>
          </a:xfrm>
          <a:prstGeom prst="rect">
            <a:avLst/>
          </a:prstGeom>
        </p:spPr>
      </p:pic>
      <p:pic>
        <p:nvPicPr>
          <p:cNvPr id="5" name="Picture 4"/>
          <p:cNvPicPr>
            <a:picLocks noChangeAspect="1"/>
          </p:cNvPicPr>
          <p:nvPr/>
        </p:nvPicPr>
        <p:blipFill>
          <a:blip r:embed="rId4"/>
          <a:stretch>
            <a:fillRect/>
          </a:stretch>
        </p:blipFill>
        <p:spPr>
          <a:xfrm>
            <a:off x="6945228" y="5850983"/>
            <a:ext cx="3251403" cy="791511"/>
          </a:xfrm>
          <a:prstGeom prst="rect">
            <a:avLst/>
          </a:prstGeom>
        </p:spPr>
      </p:pic>
      <p:pic>
        <p:nvPicPr>
          <p:cNvPr id="6" name="Picture 5"/>
          <p:cNvPicPr>
            <a:picLocks noChangeAspect="1"/>
          </p:cNvPicPr>
          <p:nvPr/>
        </p:nvPicPr>
        <p:blipFill>
          <a:blip r:embed="rId5"/>
          <a:stretch>
            <a:fillRect/>
          </a:stretch>
        </p:blipFill>
        <p:spPr>
          <a:xfrm>
            <a:off x="2794709" y="6005971"/>
            <a:ext cx="2739441" cy="762214"/>
          </a:xfrm>
          <a:prstGeom prst="rect">
            <a:avLst/>
          </a:prstGeom>
        </p:spPr>
      </p:pic>
    </p:spTree>
    <p:extLst>
      <p:ext uri="{BB962C8B-B14F-4D97-AF65-F5344CB8AC3E}">
        <p14:creationId xmlns:p14="http://schemas.microsoft.com/office/powerpoint/2010/main" val="2266494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585787" y="952500"/>
            <a:ext cx="4067175" cy="2800350"/>
          </a:xfrm>
          <a:prstGeom prst="rect">
            <a:avLst/>
          </a:prstGeom>
        </p:spPr>
      </p:pic>
      <p:sp>
        <p:nvSpPr>
          <p:cNvPr id="4" name="TextBox 3"/>
          <p:cNvSpPr txBox="1"/>
          <p:nvPr/>
        </p:nvSpPr>
        <p:spPr>
          <a:xfrm>
            <a:off x="495300" y="390525"/>
            <a:ext cx="7153275" cy="369332"/>
          </a:xfrm>
          <a:prstGeom prst="rect">
            <a:avLst/>
          </a:prstGeom>
          <a:noFill/>
        </p:spPr>
        <p:txBody>
          <a:bodyPr wrap="square" rtlCol="0">
            <a:spAutoFit/>
          </a:bodyPr>
          <a:lstStyle/>
          <a:p>
            <a:r>
              <a:rPr lang="en-US" dirty="0" smtClean="0"/>
              <a:t>Training GAN</a:t>
            </a:r>
            <a:endParaRPr lang="en-US" dirty="0"/>
          </a:p>
        </p:txBody>
      </p:sp>
      <p:sp>
        <p:nvSpPr>
          <p:cNvPr id="5" name="TextBox 4"/>
          <p:cNvSpPr txBox="1"/>
          <p:nvPr/>
        </p:nvSpPr>
        <p:spPr>
          <a:xfrm>
            <a:off x="276225" y="3867150"/>
            <a:ext cx="11325225" cy="923330"/>
          </a:xfrm>
          <a:prstGeom prst="rect">
            <a:avLst/>
          </a:prstGeom>
          <a:noFill/>
        </p:spPr>
        <p:txBody>
          <a:bodyPr wrap="square" rtlCol="0">
            <a:spAutoFit/>
          </a:bodyPr>
          <a:lstStyle/>
          <a:p>
            <a:pPr marL="342900" indent="-342900">
              <a:buAutoNum type="arabicPeriod"/>
            </a:pPr>
            <a:r>
              <a:rPr lang="en-US" dirty="0" smtClean="0"/>
              <a:t>It can be shown that given </a:t>
            </a:r>
            <a:r>
              <a:rPr lang="en-US" dirty="0" smtClean="0">
                <a:latin typeface="Symbol" panose="05050102010706020507" pitchFamily="18" charset="2"/>
              </a:rPr>
              <a:t>a , </a:t>
            </a:r>
            <a:r>
              <a:rPr lang="en-US" dirty="0" smtClean="0"/>
              <a:t>optimal </a:t>
            </a:r>
            <a:r>
              <a:rPr lang="en-US" dirty="0" smtClean="0">
                <a:latin typeface="Symbol" panose="05050102010706020507" pitchFamily="18" charset="2"/>
              </a:rPr>
              <a:t>b </a:t>
            </a:r>
            <a:r>
              <a:rPr lang="en-US" dirty="0" smtClean="0"/>
              <a:t> is obtained when D(I)=</a:t>
            </a:r>
            <a:r>
              <a:rPr lang="en-US" dirty="0" err="1" smtClean="0"/>
              <a:t>pdata</a:t>
            </a:r>
            <a:r>
              <a:rPr lang="en-US" dirty="0" smtClean="0"/>
              <a:t>(I) / (</a:t>
            </a:r>
            <a:r>
              <a:rPr lang="en-US" dirty="0" err="1" smtClean="0"/>
              <a:t>pdata</a:t>
            </a:r>
            <a:r>
              <a:rPr lang="en-US" dirty="0" smtClean="0"/>
              <a:t>(I)+</a:t>
            </a:r>
            <a:r>
              <a:rPr lang="en-US" dirty="0" err="1" smtClean="0"/>
              <a:t>px</a:t>
            </a:r>
            <a:r>
              <a:rPr lang="en-US" dirty="0" smtClean="0"/>
              <a:t>(I)),where I is the input to the discriminator (actual Xk or </a:t>
            </a:r>
            <a:r>
              <a:rPr lang="en-US" dirty="0"/>
              <a:t>G(</a:t>
            </a:r>
            <a:r>
              <a:rPr lang="en-US" dirty="0" err="1"/>
              <a:t>zk</a:t>
            </a:r>
            <a:r>
              <a:rPr lang="en-US" dirty="0" smtClean="0"/>
              <a:t>, </a:t>
            </a:r>
            <a:r>
              <a:rPr lang="en-US" dirty="0" smtClean="0">
                <a:latin typeface="Symbol" panose="05050102010706020507" pitchFamily="18" charset="2"/>
              </a:rPr>
              <a:t>a))</a:t>
            </a:r>
            <a:endParaRPr lang="en-US" dirty="0" smtClean="0"/>
          </a:p>
          <a:p>
            <a:pPr marL="342900" indent="-342900">
              <a:buAutoNum type="arabicPeriod"/>
            </a:pPr>
            <a:r>
              <a:rPr lang="en-US" dirty="0" smtClean="0"/>
              <a:t>Given </a:t>
            </a:r>
            <a:r>
              <a:rPr lang="en-US" dirty="0" smtClean="0">
                <a:latin typeface="Symbol" panose="05050102010706020507" pitchFamily="18" charset="2"/>
              </a:rPr>
              <a:t>b, </a:t>
            </a:r>
            <a:r>
              <a:rPr lang="en-US" dirty="0" smtClean="0"/>
              <a:t>the optimal </a:t>
            </a:r>
            <a:r>
              <a:rPr lang="en-US" dirty="0" smtClean="0">
                <a:latin typeface="Symbol" panose="05050102010706020507" pitchFamily="18" charset="2"/>
              </a:rPr>
              <a:t>a </a:t>
            </a:r>
            <a:r>
              <a:rPr lang="en-US" dirty="0" smtClean="0"/>
              <a:t>is obtained when </a:t>
            </a:r>
            <a:r>
              <a:rPr lang="en-US" dirty="0" err="1" smtClean="0"/>
              <a:t>pdata</a:t>
            </a:r>
            <a:r>
              <a:rPr lang="en-US" dirty="0" smtClean="0"/>
              <a:t>(I)=</a:t>
            </a:r>
            <a:r>
              <a:rPr lang="en-US" dirty="0" err="1" smtClean="0"/>
              <a:t>px</a:t>
            </a:r>
            <a:r>
              <a:rPr lang="en-US" dirty="0" smtClean="0"/>
              <a:t>(I) and hence convergence is attained when D(I)=1/2</a:t>
            </a:r>
            <a:endParaRPr lang="en-US" dirty="0"/>
          </a:p>
        </p:txBody>
      </p:sp>
    </p:spTree>
    <p:extLst>
      <p:ext uri="{BB962C8B-B14F-4D97-AF65-F5344CB8AC3E}">
        <p14:creationId xmlns:p14="http://schemas.microsoft.com/office/powerpoint/2010/main" val="1376237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423862" y="607457"/>
            <a:ext cx="10220325" cy="1247775"/>
          </a:xfrm>
          <a:prstGeom prst="rect">
            <a:avLst/>
          </a:prstGeom>
        </p:spPr>
      </p:pic>
      <p:sp>
        <p:nvSpPr>
          <p:cNvPr id="4" name="TextBox 3"/>
          <p:cNvSpPr txBox="1"/>
          <p:nvPr/>
        </p:nvSpPr>
        <p:spPr>
          <a:xfrm>
            <a:off x="358439" y="96297"/>
            <a:ext cx="8248149" cy="369332"/>
          </a:xfrm>
          <a:prstGeom prst="rect">
            <a:avLst/>
          </a:prstGeom>
          <a:noFill/>
        </p:spPr>
        <p:txBody>
          <a:bodyPr wrap="square" rtlCol="0">
            <a:spAutoFit/>
          </a:bodyPr>
          <a:lstStyle/>
          <a:p>
            <a:r>
              <a:rPr lang="en-US" dirty="0" smtClean="0"/>
              <a:t>Recent approach 1:  Hyperspectral Image classification using GAN*</a:t>
            </a:r>
            <a:endParaRPr lang="en-US" dirty="0"/>
          </a:p>
        </p:txBody>
      </p:sp>
      <p:sp>
        <p:nvSpPr>
          <p:cNvPr id="2" name="TextBox 1"/>
          <p:cNvSpPr txBox="1"/>
          <p:nvPr/>
        </p:nvSpPr>
        <p:spPr>
          <a:xfrm>
            <a:off x="238125" y="2181726"/>
            <a:ext cx="11817517" cy="2031325"/>
          </a:xfrm>
          <a:prstGeom prst="rect">
            <a:avLst/>
          </a:prstGeom>
          <a:noFill/>
        </p:spPr>
        <p:txBody>
          <a:bodyPr wrap="square" rtlCol="0">
            <a:spAutoFit/>
          </a:bodyPr>
          <a:lstStyle/>
          <a:p>
            <a:r>
              <a:rPr lang="en-US" dirty="0" smtClean="0"/>
              <a:t>*Lin </a:t>
            </a:r>
            <a:r>
              <a:rPr lang="en-US" dirty="0"/>
              <a:t>Zhu, </a:t>
            </a:r>
            <a:r>
              <a:rPr lang="en-US" dirty="0" err="1"/>
              <a:t>Yushi</a:t>
            </a:r>
            <a:r>
              <a:rPr lang="en-US" dirty="0"/>
              <a:t> Chen </a:t>
            </a:r>
            <a:r>
              <a:rPr lang="en-US" dirty="0" err="1"/>
              <a:t>Pedram</a:t>
            </a:r>
            <a:r>
              <a:rPr lang="en-US" dirty="0"/>
              <a:t> </a:t>
            </a:r>
            <a:r>
              <a:rPr lang="en-US" dirty="0" err="1"/>
              <a:t>Ghamisi</a:t>
            </a:r>
            <a:r>
              <a:rPr lang="en-US" dirty="0"/>
              <a:t> and J6n At </a:t>
            </a:r>
            <a:r>
              <a:rPr lang="en-US" dirty="0" err="1"/>
              <a:t>Benediktsson</a:t>
            </a:r>
            <a:r>
              <a:rPr lang="en-US" dirty="0"/>
              <a:t>, Generative Adversarial Networks </a:t>
            </a:r>
            <a:r>
              <a:rPr lang="en-US" dirty="0" err="1"/>
              <a:t>fo</a:t>
            </a:r>
            <a:r>
              <a:rPr lang="en-US" dirty="0"/>
              <a:t> Hyperspectral Image Classification, IEEE Transactions on Gel science and Remote </a:t>
            </a:r>
            <a:r>
              <a:rPr lang="en-US" dirty="0" smtClean="0"/>
              <a:t>sensing,2018. </a:t>
            </a:r>
          </a:p>
          <a:p>
            <a:endParaRPr lang="en-US" dirty="0" smtClean="0"/>
          </a:p>
          <a:p>
            <a:r>
              <a:rPr lang="en-US" dirty="0" smtClean="0"/>
              <a:t>Typical </a:t>
            </a:r>
            <a:r>
              <a:rPr lang="en-US" dirty="0"/>
              <a:t>dataset</a:t>
            </a:r>
            <a:r>
              <a:rPr lang="en-US" dirty="0" smtClean="0"/>
              <a:t>: Salinas </a:t>
            </a:r>
            <a:r>
              <a:rPr lang="en-US" dirty="0"/>
              <a:t>(Airborne visible/infrared imaging spectrometer) with the resolution of </a:t>
            </a:r>
            <a:r>
              <a:rPr lang="en-US" dirty="0">
                <a:solidFill>
                  <a:srgbClr val="7030A0"/>
                </a:solidFill>
              </a:rPr>
              <a:t>3.7 m x 3.7 </a:t>
            </a:r>
            <a:r>
              <a:rPr lang="en-US" dirty="0"/>
              <a:t>m per </a:t>
            </a:r>
            <a:r>
              <a:rPr lang="en-US" dirty="0" smtClean="0"/>
              <a:t>pixel and 16 classes of interest (Brocoli_green_weeds_1,  Brocoli_green_weeds_2,…</a:t>
            </a:r>
            <a:r>
              <a:rPr lang="en-US" dirty="0" err="1" smtClean="0"/>
              <a:t>Vinyard_vertical_trellis</a:t>
            </a:r>
            <a:r>
              <a:rPr lang="en-US" dirty="0" smtClean="0"/>
              <a:t>)</a:t>
            </a:r>
            <a:endParaRPr lang="en-US" dirty="0"/>
          </a:p>
          <a:p>
            <a:endParaRPr lang="en-US" dirty="0"/>
          </a:p>
          <a:p>
            <a:endParaRPr lang="en-US" dirty="0"/>
          </a:p>
        </p:txBody>
      </p:sp>
    </p:spTree>
    <p:extLst>
      <p:ext uri="{BB962C8B-B14F-4D97-AF65-F5344CB8AC3E}">
        <p14:creationId xmlns:p14="http://schemas.microsoft.com/office/powerpoint/2010/main" val="1138927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423862" y="607457"/>
            <a:ext cx="10220325" cy="1247775"/>
          </a:xfrm>
          <a:prstGeom prst="rect">
            <a:avLst/>
          </a:prstGeom>
        </p:spPr>
      </p:pic>
      <p:pic>
        <p:nvPicPr>
          <p:cNvPr id="5" name="Picture 4"/>
          <p:cNvPicPr>
            <a:picLocks noChangeAspect="1"/>
          </p:cNvPicPr>
          <p:nvPr/>
        </p:nvPicPr>
        <p:blipFill>
          <a:blip r:embed="rId3"/>
          <a:stretch>
            <a:fillRect/>
          </a:stretch>
        </p:blipFill>
        <p:spPr>
          <a:xfrm>
            <a:off x="466725" y="4012164"/>
            <a:ext cx="4914900" cy="2628900"/>
          </a:xfrm>
          <a:prstGeom prst="rect">
            <a:avLst/>
          </a:prstGeom>
        </p:spPr>
      </p:pic>
      <p:pic>
        <p:nvPicPr>
          <p:cNvPr id="6" name="Picture 5"/>
          <p:cNvPicPr>
            <a:picLocks noChangeAspect="1"/>
          </p:cNvPicPr>
          <p:nvPr/>
        </p:nvPicPr>
        <p:blipFill>
          <a:blip r:embed="rId4"/>
          <a:stretch>
            <a:fillRect/>
          </a:stretch>
        </p:blipFill>
        <p:spPr>
          <a:xfrm>
            <a:off x="5667375" y="3258143"/>
            <a:ext cx="5838825" cy="3400425"/>
          </a:xfrm>
          <a:prstGeom prst="rect">
            <a:avLst/>
          </a:prstGeom>
        </p:spPr>
      </p:pic>
      <p:sp>
        <p:nvSpPr>
          <p:cNvPr id="7" name="TextBox 6"/>
          <p:cNvSpPr txBox="1"/>
          <p:nvPr/>
        </p:nvSpPr>
        <p:spPr>
          <a:xfrm>
            <a:off x="419100" y="3919958"/>
            <a:ext cx="4014788" cy="369332"/>
          </a:xfrm>
          <a:prstGeom prst="rect">
            <a:avLst/>
          </a:prstGeom>
          <a:noFill/>
        </p:spPr>
        <p:txBody>
          <a:bodyPr wrap="square" rtlCol="0">
            <a:spAutoFit/>
          </a:bodyPr>
          <a:lstStyle/>
          <a:p>
            <a:r>
              <a:rPr lang="en-US" dirty="0" smtClean="0"/>
              <a:t>Generator (</a:t>
            </a:r>
            <a:r>
              <a:rPr lang="en-US" dirty="0" err="1" smtClean="0"/>
              <a:t>Lc</a:t>
            </a:r>
            <a:r>
              <a:rPr lang="en-US" dirty="0" smtClean="0"/>
              <a:t>-Ls)</a:t>
            </a:r>
            <a:endParaRPr lang="en-US" dirty="0"/>
          </a:p>
        </p:txBody>
      </p:sp>
      <p:sp>
        <p:nvSpPr>
          <p:cNvPr id="8" name="TextBox 7"/>
          <p:cNvSpPr txBox="1"/>
          <p:nvPr/>
        </p:nvSpPr>
        <p:spPr>
          <a:xfrm>
            <a:off x="5667375" y="3169502"/>
            <a:ext cx="2466975" cy="369332"/>
          </a:xfrm>
          <a:prstGeom prst="rect">
            <a:avLst/>
          </a:prstGeom>
          <a:noFill/>
        </p:spPr>
        <p:txBody>
          <a:bodyPr wrap="square" rtlCol="0">
            <a:spAutoFit/>
          </a:bodyPr>
          <a:lstStyle/>
          <a:p>
            <a:r>
              <a:rPr lang="en-US" dirty="0" smtClean="0"/>
              <a:t>Discriminator (</a:t>
            </a:r>
            <a:r>
              <a:rPr lang="en-US" dirty="0" err="1" smtClean="0"/>
              <a:t>Lc+Ls</a:t>
            </a:r>
            <a:r>
              <a:rPr lang="en-US" dirty="0" smtClean="0"/>
              <a:t>)</a:t>
            </a:r>
            <a:endParaRPr lang="en-US" dirty="0"/>
          </a:p>
        </p:txBody>
      </p:sp>
      <p:pic>
        <p:nvPicPr>
          <p:cNvPr id="14" name="Picture 13"/>
          <p:cNvPicPr>
            <a:picLocks noChangeAspect="1"/>
          </p:cNvPicPr>
          <p:nvPr/>
        </p:nvPicPr>
        <p:blipFill>
          <a:blip r:embed="rId5"/>
          <a:stretch>
            <a:fillRect/>
          </a:stretch>
        </p:blipFill>
        <p:spPr>
          <a:xfrm>
            <a:off x="423862" y="1950868"/>
            <a:ext cx="3276600" cy="1209675"/>
          </a:xfrm>
          <a:prstGeom prst="rect">
            <a:avLst/>
          </a:prstGeom>
        </p:spPr>
      </p:pic>
      <p:pic>
        <p:nvPicPr>
          <p:cNvPr id="18" name="Picture 17"/>
          <p:cNvPicPr>
            <a:picLocks noChangeAspect="1"/>
          </p:cNvPicPr>
          <p:nvPr/>
        </p:nvPicPr>
        <p:blipFill>
          <a:blip r:embed="rId6"/>
          <a:stretch>
            <a:fillRect/>
          </a:stretch>
        </p:blipFill>
        <p:spPr>
          <a:xfrm>
            <a:off x="423862" y="3103365"/>
            <a:ext cx="4595813" cy="401166"/>
          </a:xfrm>
          <a:prstGeom prst="rect">
            <a:avLst/>
          </a:prstGeom>
        </p:spPr>
      </p:pic>
      <p:pic>
        <p:nvPicPr>
          <p:cNvPr id="19" name="Picture 18"/>
          <p:cNvPicPr>
            <a:picLocks noChangeAspect="1"/>
          </p:cNvPicPr>
          <p:nvPr/>
        </p:nvPicPr>
        <p:blipFill>
          <a:blip r:embed="rId7"/>
          <a:stretch>
            <a:fillRect/>
          </a:stretch>
        </p:blipFill>
        <p:spPr>
          <a:xfrm>
            <a:off x="419100" y="3504531"/>
            <a:ext cx="3381375" cy="334502"/>
          </a:xfrm>
          <a:prstGeom prst="rect">
            <a:avLst/>
          </a:prstGeom>
        </p:spPr>
      </p:pic>
      <p:sp>
        <p:nvSpPr>
          <p:cNvPr id="12" name="TextBox 11"/>
          <p:cNvSpPr txBox="1"/>
          <p:nvPr/>
        </p:nvSpPr>
        <p:spPr>
          <a:xfrm>
            <a:off x="358439" y="96297"/>
            <a:ext cx="8248149" cy="369332"/>
          </a:xfrm>
          <a:prstGeom prst="rect">
            <a:avLst/>
          </a:prstGeom>
          <a:noFill/>
        </p:spPr>
        <p:txBody>
          <a:bodyPr wrap="square" rtlCol="0">
            <a:spAutoFit/>
          </a:bodyPr>
          <a:lstStyle/>
          <a:p>
            <a:r>
              <a:rPr lang="en-US" dirty="0" smtClean="0"/>
              <a:t>Recent approach 1:  Hyperspectral Image classification using GAN*</a:t>
            </a:r>
            <a:endParaRPr lang="en-US" dirty="0"/>
          </a:p>
        </p:txBody>
      </p:sp>
      <p:pic>
        <p:nvPicPr>
          <p:cNvPr id="2" name="Picture 1"/>
          <p:cNvPicPr>
            <a:picLocks noChangeAspect="1"/>
          </p:cNvPicPr>
          <p:nvPr/>
        </p:nvPicPr>
        <p:blipFill>
          <a:blip r:embed="rId8"/>
          <a:stretch>
            <a:fillRect/>
          </a:stretch>
        </p:blipFill>
        <p:spPr>
          <a:xfrm>
            <a:off x="5261902" y="1943873"/>
            <a:ext cx="5744895" cy="760248"/>
          </a:xfrm>
          <a:prstGeom prst="rect">
            <a:avLst/>
          </a:prstGeom>
        </p:spPr>
      </p:pic>
    </p:spTree>
    <p:extLst>
      <p:ext uri="{BB962C8B-B14F-4D97-AF65-F5344CB8AC3E}">
        <p14:creationId xmlns:p14="http://schemas.microsoft.com/office/powerpoint/2010/main" val="29040817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13194</TotalTime>
  <Words>1850</Words>
  <Application>Microsoft Office PowerPoint</Application>
  <PresentationFormat>Widescreen</PresentationFormat>
  <Paragraphs>186</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Mangal</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Pattern 3</dc:creator>
  <cp:lastModifiedBy>Pattern 3</cp:lastModifiedBy>
  <cp:revision>51</cp:revision>
  <dcterms:created xsi:type="dcterms:W3CDTF">2018-10-23T05:41:43Z</dcterms:created>
  <dcterms:modified xsi:type="dcterms:W3CDTF">2018-11-10T08:36:05Z</dcterms:modified>
</cp:coreProperties>
</file>