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6" r:id="rId4"/>
    <p:sldId id="260" r:id="rId5"/>
    <p:sldId id="263" r:id="rId6"/>
    <p:sldId id="267" r:id="rId7"/>
    <p:sldId id="299" r:id="rId8"/>
    <p:sldId id="268" r:id="rId9"/>
    <p:sldId id="270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301" r:id="rId24"/>
    <p:sldId id="288" r:id="rId25"/>
    <p:sldId id="289" r:id="rId26"/>
    <p:sldId id="290" r:id="rId27"/>
    <p:sldId id="300" r:id="rId28"/>
    <p:sldId id="291" r:id="rId29"/>
    <p:sldId id="292" r:id="rId30"/>
    <p:sldId id="293" r:id="rId31"/>
    <p:sldId id="294" r:id="rId32"/>
    <p:sldId id="259" r:id="rId33"/>
    <p:sldId id="303" r:id="rId34"/>
    <p:sldId id="295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10171" y="2252472"/>
            <a:ext cx="5382895" cy="441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3162" y="205232"/>
            <a:ext cx="68056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547" y="1608708"/>
            <a:ext cx="10696575" cy="405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bud.gov.in/statsBoard" TargetMode="External"/><Relationship Id="rId2" Type="http://schemas.openxmlformats.org/officeDocument/2006/relationships/hyperlink" Target="https://app.powerbi.com/view?r=eyJrIjoiOWY2NzFhMDYtM2I3My00Zjg2LTg3MDEtZTkyMTVlOTc0NTZhIiwidCI6IjYzMzI3N2ExLTFmMDctNGU5Mi04MDQwLWNiOGNkYmQ2NTQxNCJ9&amp;pageName=ReportSection4884ae955c840ca8276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png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377" y="3595370"/>
            <a:ext cx="25400" cy="32641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38600" y="2057400"/>
            <a:ext cx="7924800" cy="1669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1585" marR="5080" indent="-1239520" algn="ctr">
              <a:lnSpc>
                <a:spcPct val="105600"/>
              </a:lnSpc>
              <a:spcBef>
                <a:spcPts val="100"/>
              </a:spcBef>
              <a:tabLst>
                <a:tab pos="3912870" algn="l"/>
              </a:tabLst>
            </a:pPr>
            <a:r>
              <a:rPr lang="en-US" sz="4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Arial"/>
                <a:cs typeface="Arial"/>
              </a:rPr>
              <a:t>Workshop on </a:t>
            </a:r>
          </a:p>
          <a:p>
            <a:pPr marL="1251585" marR="5080" indent="-1239520" algn="ctr">
              <a:lnSpc>
                <a:spcPct val="105600"/>
              </a:lnSpc>
              <a:spcBef>
                <a:spcPts val="100"/>
              </a:spcBef>
              <a:tabLst>
                <a:tab pos="3912870" algn="l"/>
              </a:tabLst>
            </a:pPr>
            <a:r>
              <a:rPr sz="3200" b="1" dirty="0">
                <a:solidFill>
                  <a:srgbClr val="7030A0"/>
                </a:solidFill>
                <a:latin typeface="Arial"/>
                <a:cs typeface="Arial"/>
              </a:rPr>
              <a:t>“Call</a:t>
            </a:r>
            <a:r>
              <a:rPr sz="3200" b="1" spc="-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Arial"/>
                <a:cs typeface="Arial"/>
              </a:rPr>
              <a:t>Befor</a:t>
            </a:r>
            <a:r>
              <a:rPr sz="3200" b="1" dirty="0">
                <a:solidFill>
                  <a:srgbClr val="7030A0"/>
                </a:solidFill>
                <a:latin typeface="Arial"/>
                <a:cs typeface="Arial"/>
              </a:rPr>
              <a:t>e</a:t>
            </a:r>
            <a:r>
              <a:rPr sz="3200" b="1" spc="-2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7030A0"/>
                </a:solidFill>
                <a:latin typeface="Arial"/>
                <a:cs typeface="Arial"/>
              </a:rPr>
              <a:t>u </a:t>
            </a:r>
            <a:r>
              <a:rPr sz="3200" b="1" spc="-5" dirty="0">
                <a:solidFill>
                  <a:srgbClr val="7030A0"/>
                </a:solidFill>
                <a:latin typeface="Arial"/>
                <a:cs typeface="Arial"/>
              </a:rPr>
              <a:t>Dig</a:t>
            </a:r>
            <a:r>
              <a:rPr sz="3200" b="1" dirty="0">
                <a:solidFill>
                  <a:srgbClr val="7030A0"/>
                </a:solidFill>
                <a:latin typeface="Arial"/>
                <a:cs typeface="Arial"/>
              </a:rPr>
              <a:t>”</a:t>
            </a:r>
            <a:r>
              <a:rPr lang="en-IN" sz="32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7030A0"/>
                </a:solidFill>
                <a:latin typeface="Arial"/>
                <a:cs typeface="Arial"/>
              </a:rPr>
              <a:t>Mo</a:t>
            </a:r>
            <a:r>
              <a:rPr sz="3200" b="1" spc="-10">
                <a:solidFill>
                  <a:srgbClr val="7030A0"/>
                </a:solidFill>
                <a:latin typeface="Arial"/>
                <a:cs typeface="Arial"/>
              </a:rPr>
              <a:t>b</a:t>
            </a:r>
            <a:r>
              <a:rPr sz="3200" b="1">
                <a:solidFill>
                  <a:srgbClr val="7030A0"/>
                </a:solidFill>
                <a:latin typeface="Arial"/>
                <a:cs typeface="Arial"/>
              </a:rPr>
              <a:t>ile</a:t>
            </a:r>
            <a:r>
              <a:rPr sz="3200" b="1" spc="-145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Arial"/>
                <a:cs typeface="Arial"/>
              </a:rPr>
              <a:t>App </a:t>
            </a:r>
            <a:r>
              <a:rPr sz="3200" b="1" dirty="0">
                <a:solidFill>
                  <a:srgbClr val="7030A0"/>
                </a:solidFill>
                <a:latin typeface="Arial"/>
                <a:cs typeface="Arial"/>
              </a:rPr>
              <a:t>(</a:t>
            </a:r>
            <a:r>
              <a:rPr sz="3200" b="1" dirty="0" err="1">
                <a:solidFill>
                  <a:srgbClr val="7030A0"/>
                </a:solidFill>
                <a:latin typeface="Arial"/>
                <a:cs typeface="Arial"/>
              </a:rPr>
              <a:t>CBuD</a:t>
            </a:r>
            <a:r>
              <a:rPr sz="3200" b="1" dirty="0">
                <a:solidFill>
                  <a:srgbClr val="7030A0"/>
                </a:solidFill>
                <a:latin typeface="Arial"/>
                <a:cs typeface="Arial"/>
              </a:rPr>
              <a:t>)</a:t>
            </a:r>
            <a:r>
              <a:rPr lang="en-US" sz="32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1251585" marR="5080" indent="-1239520">
              <a:lnSpc>
                <a:spcPct val="105600"/>
              </a:lnSpc>
              <a:spcBef>
                <a:spcPts val="100"/>
              </a:spcBef>
              <a:tabLst>
                <a:tab pos="3912870" algn="l"/>
              </a:tabLst>
            </a:pPr>
            <a:r>
              <a:rPr lang="en-US" sz="2400" b="1" dirty="0" smtClean="0">
                <a:solidFill>
                  <a:srgbClr val="C55A11"/>
                </a:solidFill>
                <a:latin typeface="Arial"/>
                <a:cs typeface="Arial"/>
              </a:rPr>
              <a:t>                                                     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1166311"/>
            <a:ext cx="3070057" cy="542318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326" y="76200"/>
            <a:ext cx="537709" cy="53901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0549" y="1290841"/>
            <a:ext cx="2537309" cy="44822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0336" y="2819526"/>
            <a:ext cx="56191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7590" marR="5080" indent="-2295525">
              <a:lnSpc>
                <a:spcPct val="100000"/>
              </a:lnSpc>
              <a:spcBef>
                <a:spcPts val="95"/>
              </a:spcBef>
            </a:pPr>
            <a:r>
              <a:rPr sz="2800" spc="-409" dirty="0">
                <a:solidFill>
                  <a:srgbClr val="C55A11"/>
                </a:solidFill>
                <a:latin typeface="Tahoma"/>
                <a:cs typeface="Tahoma"/>
              </a:rPr>
              <a:t>1.</a:t>
            </a:r>
            <a:r>
              <a:rPr sz="2800" spc="-240" dirty="0">
                <a:solidFill>
                  <a:srgbClr val="C55A11"/>
                </a:solidFill>
                <a:latin typeface="Tahoma"/>
                <a:cs typeface="Tahoma"/>
              </a:rPr>
              <a:t> </a:t>
            </a:r>
            <a:r>
              <a:rPr sz="2800" spc="105" dirty="0">
                <a:solidFill>
                  <a:srgbClr val="C55A11"/>
                </a:solidFill>
                <a:latin typeface="Tahoma"/>
                <a:cs typeface="Tahoma"/>
              </a:rPr>
              <a:t>Ass</a:t>
            </a:r>
            <a:r>
              <a:rPr sz="2800" spc="114" dirty="0">
                <a:solidFill>
                  <a:srgbClr val="C55A11"/>
                </a:solidFill>
                <a:latin typeface="Tahoma"/>
                <a:cs typeface="Tahoma"/>
              </a:rPr>
              <a:t>e</a:t>
            </a:r>
            <a:r>
              <a:rPr sz="2800" spc="-30" dirty="0">
                <a:solidFill>
                  <a:srgbClr val="C55A11"/>
                </a:solidFill>
                <a:latin typeface="Tahoma"/>
                <a:cs typeface="Tahoma"/>
              </a:rPr>
              <a:t>t</a:t>
            </a:r>
            <a:r>
              <a:rPr sz="2800" spc="-225" dirty="0">
                <a:solidFill>
                  <a:srgbClr val="C55A11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C55A11"/>
                </a:solidFill>
                <a:latin typeface="Tahoma"/>
                <a:cs typeface="Tahoma"/>
              </a:rPr>
              <a:t>Owner</a:t>
            </a:r>
            <a:r>
              <a:rPr sz="2800" spc="-225" dirty="0">
                <a:solidFill>
                  <a:srgbClr val="C55A11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C55A11"/>
                </a:solidFill>
                <a:latin typeface="Tahoma"/>
                <a:cs typeface="Tahoma"/>
              </a:rPr>
              <a:t>User</a:t>
            </a:r>
            <a:r>
              <a:rPr sz="2800" spc="-215" dirty="0">
                <a:solidFill>
                  <a:srgbClr val="C55A11"/>
                </a:solidFill>
                <a:latin typeface="Tahoma"/>
                <a:cs typeface="Tahoma"/>
              </a:rPr>
              <a:t> </a:t>
            </a:r>
            <a:r>
              <a:rPr sz="2800" spc="145" dirty="0">
                <a:solidFill>
                  <a:srgbClr val="C55A11"/>
                </a:solidFill>
                <a:latin typeface="Tahoma"/>
                <a:cs typeface="Tahoma"/>
              </a:rPr>
              <a:t>C</a:t>
            </a:r>
            <a:r>
              <a:rPr sz="2800" spc="100" dirty="0">
                <a:solidFill>
                  <a:srgbClr val="C55A11"/>
                </a:solidFill>
                <a:latin typeface="Tahoma"/>
                <a:cs typeface="Tahoma"/>
              </a:rPr>
              <a:t>r</a:t>
            </a:r>
            <a:r>
              <a:rPr sz="2800" spc="65" dirty="0">
                <a:solidFill>
                  <a:srgbClr val="C55A11"/>
                </a:solidFill>
                <a:latin typeface="Tahoma"/>
                <a:cs typeface="Tahoma"/>
              </a:rPr>
              <a:t>eat</a:t>
            </a:r>
            <a:r>
              <a:rPr sz="2800" spc="40" dirty="0">
                <a:solidFill>
                  <a:srgbClr val="C55A11"/>
                </a:solidFill>
                <a:latin typeface="Tahoma"/>
                <a:cs typeface="Tahoma"/>
              </a:rPr>
              <a:t>i</a:t>
            </a:r>
            <a:r>
              <a:rPr sz="2800" spc="70" dirty="0">
                <a:solidFill>
                  <a:srgbClr val="C55A11"/>
                </a:solidFill>
                <a:latin typeface="Tahoma"/>
                <a:cs typeface="Tahoma"/>
              </a:rPr>
              <a:t>on</a:t>
            </a:r>
            <a:r>
              <a:rPr sz="2800" spc="-220" dirty="0">
                <a:solidFill>
                  <a:srgbClr val="C55A11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C55A11"/>
                </a:solidFill>
                <a:latin typeface="Tahoma"/>
                <a:cs typeface="Tahoma"/>
              </a:rPr>
              <a:t>in  </a:t>
            </a:r>
            <a:r>
              <a:rPr sz="2800" spc="45" dirty="0">
                <a:solidFill>
                  <a:srgbClr val="C55A11"/>
                </a:solidFill>
                <a:latin typeface="Tahoma"/>
                <a:cs typeface="Tahoma"/>
              </a:rPr>
              <a:t>CBuD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515823"/>
            <a:ext cx="81521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State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Tahoma"/>
                <a:cs typeface="Tahoma"/>
              </a:rPr>
              <a:t>Nodal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001F5F"/>
                </a:solidFill>
                <a:latin typeface="Tahoma"/>
                <a:cs typeface="Tahoma"/>
              </a:rPr>
              <a:t>Admin</a:t>
            </a:r>
            <a:r>
              <a:rPr sz="2400" spc="-1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Tahoma"/>
                <a:cs typeface="Tahoma"/>
              </a:rPr>
              <a:t>user</a:t>
            </a:r>
            <a:r>
              <a:rPr sz="2400" spc="-2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Tahoma"/>
                <a:cs typeface="Tahoma"/>
              </a:rPr>
              <a:t>creation/Master</a:t>
            </a:r>
            <a:r>
              <a:rPr sz="2400" spc="-2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Login</a:t>
            </a:r>
            <a:r>
              <a:rPr lang="en-US" sz="2400" spc="-5" dirty="0">
                <a:solidFill>
                  <a:srgbClr val="001F5F"/>
                </a:solidFill>
                <a:latin typeface="Tahoma"/>
                <a:cs typeface="Tahoma"/>
              </a:rPr>
              <a:t>(L1)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023" y="1360932"/>
            <a:ext cx="3324225" cy="532511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34340" marR="210185" indent="-342900">
              <a:lnSpc>
                <a:spcPct val="100000"/>
              </a:lnSpc>
              <a:spcBef>
                <a:spcPts val="305"/>
              </a:spcBef>
              <a:buChar char="•"/>
              <a:tabLst>
                <a:tab pos="433705" algn="l"/>
                <a:tab pos="434340" algn="l"/>
              </a:tabLst>
            </a:pPr>
            <a:r>
              <a:rPr sz="2000" spc="-5" dirty="0">
                <a:latin typeface="Arial MT"/>
                <a:cs typeface="Arial MT"/>
              </a:rPr>
              <a:t>State nominates ‘State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Nodal’ Officer and </a:t>
            </a:r>
            <a:r>
              <a:rPr sz="2000" dirty="0">
                <a:latin typeface="Arial MT"/>
                <a:cs typeface="Arial MT"/>
              </a:rPr>
              <a:t> provides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details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(Name,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Designation, Mobile,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Email)</a:t>
            </a:r>
            <a:r>
              <a:rPr sz="2000" spc="-5" dirty="0">
                <a:latin typeface="Arial MT"/>
                <a:cs typeface="Arial MT"/>
              </a:rPr>
              <a:t> 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NBM.</a:t>
            </a:r>
            <a:endParaRPr sz="2000">
              <a:latin typeface="Arial MT"/>
              <a:cs typeface="Arial MT"/>
            </a:endParaRPr>
          </a:p>
          <a:p>
            <a:pPr marL="434340" marR="31369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433705" algn="l"/>
                <a:tab pos="434340" algn="l"/>
              </a:tabLst>
            </a:pPr>
            <a:r>
              <a:rPr sz="2000" dirty="0">
                <a:latin typeface="Arial MT"/>
                <a:cs typeface="Arial MT"/>
              </a:rPr>
              <a:t>NBM provides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username/password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officer.</a:t>
            </a:r>
            <a:endParaRPr sz="2000">
              <a:latin typeface="Arial MT"/>
              <a:cs typeface="Arial MT"/>
            </a:endParaRPr>
          </a:p>
          <a:p>
            <a:pPr marL="434340" marR="426084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433705" algn="l"/>
                <a:tab pos="434340" algn="l"/>
              </a:tabLst>
            </a:pPr>
            <a:r>
              <a:rPr sz="2000" spc="-5" dirty="0">
                <a:latin typeface="Arial MT"/>
                <a:cs typeface="Arial MT"/>
              </a:rPr>
              <a:t>State </a:t>
            </a:r>
            <a:r>
              <a:rPr sz="2000" dirty="0">
                <a:latin typeface="Arial MT"/>
                <a:cs typeface="Arial MT"/>
              </a:rPr>
              <a:t>Nodal Officer to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login using </a:t>
            </a:r>
            <a:r>
              <a:rPr sz="2000" b="1" dirty="0">
                <a:latin typeface="Arial"/>
                <a:cs typeface="Arial"/>
              </a:rPr>
              <a:t>Master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Login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update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profile (Email ID,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Password, Mobile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Number). OTP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Verificatio (Get OTP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option)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05200" y="1360932"/>
            <a:ext cx="2926080" cy="4830445"/>
            <a:chOff x="3505200" y="1360932"/>
            <a:chExt cx="2926080" cy="48304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79" y="1360932"/>
              <a:ext cx="2743200" cy="48302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05200" y="3245358"/>
              <a:ext cx="1024890" cy="1359535"/>
            </a:xfrm>
            <a:custGeom>
              <a:avLst/>
              <a:gdLst/>
              <a:ahLst/>
              <a:cxnLst/>
              <a:rect l="l" t="t" r="r" b="b"/>
              <a:pathLst>
                <a:path w="1024889" h="1359535">
                  <a:moveTo>
                    <a:pt x="961982" y="59911"/>
                  </a:moveTo>
                  <a:lnTo>
                    <a:pt x="0" y="1342008"/>
                  </a:lnTo>
                  <a:lnTo>
                    <a:pt x="22860" y="1359153"/>
                  </a:lnTo>
                  <a:lnTo>
                    <a:pt x="984842" y="77056"/>
                  </a:lnTo>
                  <a:lnTo>
                    <a:pt x="961982" y="59911"/>
                  </a:lnTo>
                  <a:close/>
                </a:path>
                <a:path w="1024889" h="1359535">
                  <a:moveTo>
                    <a:pt x="1016063" y="48513"/>
                  </a:moveTo>
                  <a:lnTo>
                    <a:pt x="970534" y="48513"/>
                  </a:lnTo>
                  <a:lnTo>
                    <a:pt x="993394" y="65658"/>
                  </a:lnTo>
                  <a:lnTo>
                    <a:pt x="984842" y="77056"/>
                  </a:lnTo>
                  <a:lnTo>
                    <a:pt x="1007745" y="94233"/>
                  </a:lnTo>
                  <a:lnTo>
                    <a:pt x="1016063" y="48513"/>
                  </a:lnTo>
                  <a:close/>
                </a:path>
                <a:path w="1024889" h="1359535">
                  <a:moveTo>
                    <a:pt x="970534" y="48513"/>
                  </a:moveTo>
                  <a:lnTo>
                    <a:pt x="961982" y="59911"/>
                  </a:lnTo>
                  <a:lnTo>
                    <a:pt x="984842" y="77056"/>
                  </a:lnTo>
                  <a:lnTo>
                    <a:pt x="993394" y="65658"/>
                  </a:lnTo>
                  <a:lnTo>
                    <a:pt x="970534" y="48513"/>
                  </a:lnTo>
                  <a:close/>
                </a:path>
                <a:path w="1024889" h="1359535">
                  <a:moveTo>
                    <a:pt x="1024889" y="0"/>
                  </a:moveTo>
                  <a:lnTo>
                    <a:pt x="939164" y="42799"/>
                  </a:lnTo>
                  <a:lnTo>
                    <a:pt x="961982" y="59911"/>
                  </a:lnTo>
                  <a:lnTo>
                    <a:pt x="970534" y="48513"/>
                  </a:lnTo>
                  <a:lnTo>
                    <a:pt x="1016063" y="48513"/>
                  </a:lnTo>
                  <a:lnTo>
                    <a:pt x="1024889" y="0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47" y="1360932"/>
            <a:ext cx="2645663" cy="46741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4480" y="1360932"/>
            <a:ext cx="2831592" cy="467410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1290827"/>
            <a:ext cx="2697480" cy="49850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65671" y="1250188"/>
            <a:ext cx="2794000" cy="5034280"/>
            <a:chOff x="6265671" y="1250188"/>
            <a:chExt cx="2794000" cy="50342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071" y="1275588"/>
              <a:ext cx="2743200" cy="49833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78371" y="1262888"/>
              <a:ext cx="2768600" cy="5008880"/>
            </a:xfrm>
            <a:custGeom>
              <a:avLst/>
              <a:gdLst/>
              <a:ahLst/>
              <a:cxnLst/>
              <a:rect l="l" t="t" r="r" b="b"/>
              <a:pathLst>
                <a:path w="2768600" h="5008880">
                  <a:moveTo>
                    <a:pt x="0" y="5008880"/>
                  </a:moveTo>
                  <a:lnTo>
                    <a:pt x="2768600" y="5008880"/>
                  </a:lnTo>
                  <a:lnTo>
                    <a:pt x="2768600" y="0"/>
                  </a:lnTo>
                  <a:lnTo>
                    <a:pt x="0" y="0"/>
                  </a:lnTo>
                  <a:lnTo>
                    <a:pt x="0" y="50088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94211" y="63890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2061" y="561848"/>
            <a:ext cx="109239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25" dirty="0">
                <a:solidFill>
                  <a:srgbClr val="001F5F"/>
                </a:solidFill>
                <a:latin typeface="Tahoma"/>
                <a:cs typeface="Tahoma"/>
              </a:rPr>
              <a:t>State</a:t>
            </a:r>
            <a:r>
              <a:rPr sz="2200" spc="-1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001F5F"/>
                </a:solidFill>
                <a:latin typeface="Tahoma"/>
                <a:cs typeface="Tahoma"/>
              </a:rPr>
              <a:t>Nodal</a:t>
            </a:r>
            <a:r>
              <a:rPr sz="2200" spc="-1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001F5F"/>
                </a:solidFill>
                <a:latin typeface="Tahoma"/>
                <a:cs typeface="Tahoma"/>
              </a:rPr>
              <a:t>user</a:t>
            </a:r>
            <a:r>
              <a:rPr sz="2200" spc="-1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en-IN" sz="2200" spc="-170" dirty="0">
                <a:solidFill>
                  <a:srgbClr val="001F5F"/>
                </a:solidFill>
                <a:latin typeface="Tahoma"/>
                <a:cs typeface="Tahoma"/>
              </a:rPr>
              <a:t>(L1) </a:t>
            </a:r>
            <a:r>
              <a:rPr sz="2200" spc="65" dirty="0">
                <a:solidFill>
                  <a:srgbClr val="001F5F"/>
                </a:solidFill>
                <a:latin typeface="Tahoma"/>
                <a:cs typeface="Tahoma"/>
              </a:rPr>
              <a:t>activation</a:t>
            </a:r>
            <a:r>
              <a:rPr sz="2200" spc="-1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001F5F"/>
                </a:solidFill>
                <a:latin typeface="Tahoma"/>
                <a:cs typeface="Tahoma"/>
              </a:rPr>
              <a:t>through</a:t>
            </a:r>
            <a:r>
              <a:rPr sz="2200" spc="-1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001F5F"/>
                </a:solidFill>
                <a:latin typeface="Tahoma"/>
                <a:cs typeface="Tahoma"/>
              </a:rPr>
              <a:t>Master</a:t>
            </a:r>
            <a:r>
              <a:rPr sz="2200" spc="-1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ahoma"/>
                <a:cs typeface="Tahoma"/>
              </a:rPr>
              <a:t>Login</a:t>
            </a:r>
            <a:endParaRPr sz="220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1290827"/>
            <a:ext cx="2921508" cy="49850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87521" y="4640707"/>
            <a:ext cx="21443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Login</a:t>
            </a:r>
            <a:r>
              <a:rPr sz="1400" spc="-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Asset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 Owner</a:t>
            </a:r>
            <a:r>
              <a:rPr sz="1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 MT"/>
                <a:cs typeface="Arial MT"/>
              </a:rPr>
              <a:t>with </a:t>
            </a:r>
            <a:r>
              <a:rPr sz="1400" spc="-3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Mobile </a:t>
            </a:r>
            <a:r>
              <a:rPr sz="1400" spc="-5" dirty="0">
                <a:solidFill>
                  <a:srgbClr val="006FC0"/>
                </a:solidFill>
                <a:latin typeface="Arial MT"/>
                <a:cs typeface="Arial MT"/>
              </a:rPr>
              <a:t>Number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updated in </a:t>
            </a:r>
            <a:r>
              <a:rPr sz="1400" spc="-37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Master</a:t>
            </a:r>
            <a:r>
              <a:rPr sz="1400" spc="-5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Login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0" y="1251203"/>
            <a:ext cx="2823972" cy="505663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1" y="277748"/>
            <a:ext cx="69743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0" dirty="0">
                <a:solidFill>
                  <a:srgbClr val="001F5F"/>
                </a:solidFill>
                <a:latin typeface="Tahoma"/>
                <a:cs typeface="Tahoma"/>
              </a:rPr>
              <a:t>Available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Tahoma"/>
                <a:cs typeface="Tahoma"/>
              </a:rPr>
              <a:t>Options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in</a:t>
            </a:r>
            <a:r>
              <a:rPr sz="2400" spc="-1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State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Tahoma"/>
                <a:cs typeface="Tahoma"/>
              </a:rPr>
              <a:t>Nodal</a:t>
            </a:r>
            <a:r>
              <a:rPr sz="2400" spc="-1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Tahoma"/>
                <a:cs typeface="Tahoma"/>
              </a:rPr>
              <a:t>Officer</a:t>
            </a:r>
            <a:r>
              <a:rPr lang="en-IN" sz="2400" spc="15" dirty="0">
                <a:solidFill>
                  <a:srgbClr val="001F5F"/>
                </a:solidFill>
                <a:latin typeface="Tahoma"/>
                <a:cs typeface="Tahoma"/>
              </a:rPr>
              <a:t> (L1)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20" y="1107947"/>
            <a:ext cx="2662428" cy="50596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947" y="1107947"/>
            <a:ext cx="2822448" cy="50596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1107947"/>
            <a:ext cx="2927604" cy="50596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34856" y="1107947"/>
            <a:ext cx="2927604" cy="50596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56430" y="4010659"/>
            <a:ext cx="15862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marR="5080" indent="-47434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View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Created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Asset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Owners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3342" y="4010659"/>
            <a:ext cx="1476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View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Ongoing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Expired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Enquiries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12605" y="6265570"/>
            <a:ext cx="24752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View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Owners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947" y="789940"/>
            <a:ext cx="2794000" cy="5110480"/>
            <a:chOff x="9235947" y="789940"/>
            <a:chExt cx="2794000" cy="5110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1347" y="815340"/>
              <a:ext cx="2743200" cy="50596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248647" y="802640"/>
              <a:ext cx="2768600" cy="5085080"/>
            </a:xfrm>
            <a:custGeom>
              <a:avLst/>
              <a:gdLst/>
              <a:ahLst/>
              <a:cxnLst/>
              <a:rect l="l" t="t" r="r" b="b"/>
              <a:pathLst>
                <a:path w="2768600" h="5085080">
                  <a:moveTo>
                    <a:pt x="0" y="5085080"/>
                  </a:moveTo>
                  <a:lnTo>
                    <a:pt x="2768600" y="5085080"/>
                  </a:lnTo>
                  <a:lnTo>
                    <a:pt x="2768600" y="0"/>
                  </a:lnTo>
                  <a:lnTo>
                    <a:pt x="0" y="0"/>
                  </a:lnTo>
                  <a:lnTo>
                    <a:pt x="0" y="5085080"/>
                  </a:lnTo>
                  <a:close/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94211" y="63890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102389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State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Tahoma"/>
                <a:cs typeface="Tahoma"/>
              </a:rPr>
              <a:t>Department</a:t>
            </a:r>
            <a:r>
              <a:rPr sz="2400" spc="-2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Tahoma"/>
                <a:cs typeface="Tahoma"/>
              </a:rPr>
              <a:t>Nodal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en-IN" sz="2400" spc="-195" dirty="0">
                <a:solidFill>
                  <a:srgbClr val="001F5F"/>
                </a:solidFill>
                <a:latin typeface="Tahoma"/>
                <a:cs typeface="Tahoma"/>
              </a:rPr>
              <a:t>(L2) </a:t>
            </a:r>
            <a:r>
              <a:rPr sz="2400" spc="65" dirty="0">
                <a:solidFill>
                  <a:srgbClr val="001F5F"/>
                </a:solidFill>
                <a:latin typeface="Tahoma"/>
                <a:cs typeface="Tahoma"/>
              </a:rPr>
              <a:t>Creation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001F5F"/>
                </a:solidFill>
                <a:latin typeface="Tahoma"/>
                <a:cs typeface="Tahoma"/>
              </a:rPr>
              <a:t>by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State</a:t>
            </a:r>
            <a:r>
              <a:rPr sz="2400" spc="-1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Tahoma"/>
                <a:cs typeface="Tahoma"/>
              </a:rPr>
              <a:t>Nodal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Officers</a:t>
            </a:r>
            <a:r>
              <a:rPr lang="en-IN" sz="2400" spc="30" dirty="0">
                <a:solidFill>
                  <a:srgbClr val="001F5F"/>
                </a:solidFill>
                <a:latin typeface="Tahoma"/>
                <a:cs typeface="Tahoma"/>
              </a:rPr>
              <a:t> (L1)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3" y="815339"/>
            <a:ext cx="5701282" cy="5059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8840" y="809244"/>
            <a:ext cx="3163823" cy="506577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82796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2400" spc="95" dirty="0">
                <a:solidFill>
                  <a:srgbClr val="001F5F"/>
                </a:solidFill>
                <a:latin typeface="Tahoma"/>
                <a:cs typeface="Tahoma"/>
              </a:rPr>
              <a:t>v</a:t>
            </a:r>
            <a:r>
              <a:rPr sz="2400" spc="90" dirty="0">
                <a:solidFill>
                  <a:srgbClr val="001F5F"/>
                </a:solidFill>
                <a:latin typeface="Tahoma"/>
                <a:cs typeface="Tahoma"/>
              </a:rPr>
              <a:t>ailab</a:t>
            </a:r>
            <a:r>
              <a:rPr sz="2400" spc="15" dirty="0">
                <a:solidFill>
                  <a:srgbClr val="001F5F"/>
                </a:solidFill>
                <a:latin typeface="Tahoma"/>
                <a:cs typeface="Tahoma"/>
              </a:rPr>
              <a:t>le</a:t>
            </a:r>
            <a:r>
              <a:rPr sz="2400" spc="-1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Opti</a:t>
            </a:r>
            <a:r>
              <a:rPr sz="2400" spc="25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2400" spc="90" dirty="0">
                <a:solidFill>
                  <a:srgbClr val="001F5F"/>
                </a:solidFill>
                <a:latin typeface="Tahoma"/>
                <a:cs typeface="Tahoma"/>
              </a:rPr>
              <a:t>ns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in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ahoma"/>
                <a:cs typeface="Tahoma"/>
              </a:rPr>
              <a:t>D</a:t>
            </a:r>
            <a:r>
              <a:rPr sz="2400" spc="-20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2400" spc="110" dirty="0">
                <a:solidFill>
                  <a:srgbClr val="001F5F"/>
                </a:solidFill>
                <a:latin typeface="Tahoma"/>
                <a:cs typeface="Tahoma"/>
              </a:rPr>
              <a:t>pa</a:t>
            </a:r>
            <a:r>
              <a:rPr sz="2400" spc="80" dirty="0">
                <a:solidFill>
                  <a:srgbClr val="001F5F"/>
                </a:solidFill>
                <a:latin typeface="Tahoma"/>
                <a:cs typeface="Tahoma"/>
              </a:rPr>
              <a:t>r</a:t>
            </a:r>
            <a:r>
              <a:rPr sz="2400" spc="65" dirty="0">
                <a:solidFill>
                  <a:srgbClr val="001F5F"/>
                </a:solidFill>
                <a:latin typeface="Tahoma"/>
                <a:cs typeface="Tahoma"/>
              </a:rPr>
              <a:t>tment</a:t>
            </a:r>
            <a:r>
              <a:rPr sz="2400" spc="-2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2400" spc="-10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2400" spc="95" dirty="0">
                <a:solidFill>
                  <a:srgbClr val="001F5F"/>
                </a:solidFill>
                <a:latin typeface="Tahoma"/>
                <a:cs typeface="Tahoma"/>
              </a:rPr>
              <a:t>dal</a:t>
            </a:r>
            <a:r>
              <a:rPr sz="2400" spc="-1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001F5F"/>
                </a:solidFill>
                <a:latin typeface="Tahoma"/>
                <a:cs typeface="Tahoma"/>
              </a:rPr>
              <a:t>Officer</a:t>
            </a:r>
            <a:r>
              <a:rPr lang="en-US" sz="2400" spc="20" dirty="0">
                <a:solidFill>
                  <a:srgbClr val="001F5F"/>
                </a:solidFill>
                <a:latin typeface="Tahoma"/>
                <a:cs typeface="Tahoma"/>
              </a:rPr>
              <a:t>(L2)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20" y="1107947"/>
            <a:ext cx="2662428" cy="50596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107947"/>
            <a:ext cx="2927604" cy="50596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4856" y="1107947"/>
            <a:ext cx="2927604" cy="50596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56430" y="4010659"/>
            <a:ext cx="15862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marR="5080" indent="-47434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View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Created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Asset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Owners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73342" y="4010659"/>
            <a:ext cx="1476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View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Ongoing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Expired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Enquiries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45777" y="6265570"/>
            <a:ext cx="20097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 marR="5080" indent="-52768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View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Owners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Department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4236" y="1120139"/>
            <a:ext cx="2901695" cy="504748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3890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27178"/>
            <a:ext cx="960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State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Tahoma"/>
                <a:cs typeface="Tahoma"/>
              </a:rPr>
              <a:t>Agency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55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2400" spc="85" dirty="0">
                <a:solidFill>
                  <a:srgbClr val="001F5F"/>
                </a:solidFill>
                <a:latin typeface="Tahoma"/>
                <a:cs typeface="Tahoma"/>
              </a:rPr>
              <a:t>odal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en-IN" sz="2400" spc="-195" dirty="0">
                <a:solidFill>
                  <a:srgbClr val="001F5F"/>
                </a:solidFill>
                <a:latin typeface="Tahoma"/>
                <a:cs typeface="Tahoma"/>
              </a:rPr>
              <a:t>(L3) </a:t>
            </a:r>
            <a:r>
              <a:rPr sz="2400" spc="60" dirty="0">
                <a:solidFill>
                  <a:srgbClr val="001F5F"/>
                </a:solidFill>
                <a:latin typeface="Tahoma"/>
                <a:cs typeface="Tahoma"/>
              </a:rPr>
              <a:t>creation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001F5F"/>
                </a:solidFill>
                <a:latin typeface="Tahoma"/>
                <a:cs typeface="Tahoma"/>
              </a:rPr>
              <a:t>by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ahoma"/>
                <a:cs typeface="Tahoma"/>
              </a:rPr>
              <a:t>D</a:t>
            </a:r>
            <a:r>
              <a:rPr sz="2400" spc="-20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2400" spc="110" dirty="0">
                <a:solidFill>
                  <a:srgbClr val="001F5F"/>
                </a:solidFill>
                <a:latin typeface="Tahoma"/>
                <a:cs typeface="Tahoma"/>
              </a:rPr>
              <a:t>pa</a:t>
            </a:r>
            <a:r>
              <a:rPr sz="2400" spc="80" dirty="0">
                <a:solidFill>
                  <a:srgbClr val="001F5F"/>
                </a:solidFill>
                <a:latin typeface="Tahoma"/>
                <a:cs typeface="Tahoma"/>
              </a:rPr>
              <a:t>r</a:t>
            </a:r>
            <a:r>
              <a:rPr sz="2400" spc="65" dirty="0">
                <a:solidFill>
                  <a:srgbClr val="001F5F"/>
                </a:solidFill>
                <a:latin typeface="Tahoma"/>
                <a:cs typeface="Tahoma"/>
              </a:rPr>
              <a:t>tment</a:t>
            </a:r>
            <a:r>
              <a:rPr sz="2400" spc="-2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2400" spc="-10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2400" spc="95" dirty="0">
                <a:solidFill>
                  <a:srgbClr val="001F5F"/>
                </a:solidFill>
                <a:latin typeface="Tahoma"/>
                <a:cs typeface="Tahoma"/>
              </a:rPr>
              <a:t>dal</a:t>
            </a:r>
            <a:r>
              <a:rPr lang="en-IN" sz="2400" spc="95" dirty="0">
                <a:solidFill>
                  <a:srgbClr val="001F5F"/>
                </a:solidFill>
                <a:latin typeface="Tahoma"/>
                <a:cs typeface="Tahoma"/>
              </a:rPr>
              <a:t> (L2)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9420" y="618744"/>
            <a:ext cx="2900172" cy="55991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552" y="618744"/>
            <a:ext cx="2973324" cy="55991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76359" y="618744"/>
            <a:ext cx="2973324" cy="5609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1355" y="632459"/>
            <a:ext cx="2737104" cy="557174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77748"/>
            <a:ext cx="91314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2400" spc="95" dirty="0">
                <a:solidFill>
                  <a:srgbClr val="001F5F"/>
                </a:solidFill>
                <a:latin typeface="Tahoma"/>
                <a:cs typeface="Tahoma"/>
              </a:rPr>
              <a:t>v</a:t>
            </a:r>
            <a:r>
              <a:rPr sz="2400" spc="90" dirty="0">
                <a:solidFill>
                  <a:srgbClr val="001F5F"/>
                </a:solidFill>
                <a:latin typeface="Tahoma"/>
                <a:cs typeface="Tahoma"/>
              </a:rPr>
              <a:t>ailab</a:t>
            </a:r>
            <a:r>
              <a:rPr sz="2400" spc="15" dirty="0">
                <a:solidFill>
                  <a:srgbClr val="001F5F"/>
                </a:solidFill>
                <a:latin typeface="Tahoma"/>
                <a:cs typeface="Tahoma"/>
              </a:rPr>
              <a:t>le</a:t>
            </a:r>
            <a:r>
              <a:rPr sz="2400" spc="-1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Opti</a:t>
            </a:r>
            <a:r>
              <a:rPr sz="2400" spc="25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2400" spc="90" dirty="0">
                <a:solidFill>
                  <a:srgbClr val="001F5F"/>
                </a:solidFill>
                <a:latin typeface="Tahoma"/>
                <a:cs typeface="Tahoma"/>
              </a:rPr>
              <a:t>ns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in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State</a:t>
            </a:r>
            <a:r>
              <a:rPr sz="2400" spc="-1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Tahoma"/>
                <a:cs typeface="Tahoma"/>
              </a:rPr>
              <a:t>Agen</a:t>
            </a:r>
            <a:r>
              <a:rPr sz="2400" spc="90" dirty="0">
                <a:solidFill>
                  <a:srgbClr val="001F5F"/>
                </a:solidFill>
                <a:latin typeface="Tahoma"/>
                <a:cs typeface="Tahoma"/>
              </a:rPr>
              <a:t>c</a:t>
            </a:r>
            <a:r>
              <a:rPr sz="2400" spc="135" dirty="0">
                <a:solidFill>
                  <a:srgbClr val="001F5F"/>
                </a:solidFill>
                <a:latin typeface="Tahoma"/>
                <a:cs typeface="Tahoma"/>
              </a:rPr>
              <a:t>y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2400" spc="-10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2400" spc="95" dirty="0">
                <a:solidFill>
                  <a:srgbClr val="001F5F"/>
                </a:solidFill>
                <a:latin typeface="Tahoma"/>
                <a:cs typeface="Tahoma"/>
              </a:rPr>
              <a:t>dal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001F5F"/>
                </a:solidFill>
                <a:latin typeface="Tahoma"/>
                <a:cs typeface="Tahoma"/>
              </a:rPr>
              <a:t>Officer</a:t>
            </a:r>
            <a:r>
              <a:rPr lang="en-US" sz="2400" spc="20" dirty="0">
                <a:solidFill>
                  <a:srgbClr val="001F5F"/>
                </a:solidFill>
                <a:latin typeface="Tahoma"/>
                <a:cs typeface="Tahoma"/>
              </a:rPr>
              <a:t>(L3)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20" y="1107947"/>
            <a:ext cx="2662428" cy="50596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107947"/>
            <a:ext cx="2927604" cy="50596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4856" y="1107947"/>
            <a:ext cx="2927604" cy="50596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56430" y="4010659"/>
            <a:ext cx="15862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marR="5080" indent="-47434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View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Created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Asset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Owners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73342" y="4010659"/>
            <a:ext cx="1476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View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Ongoing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Expired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Enquiries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12605" y="6265570"/>
            <a:ext cx="24752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015" marR="5080" indent="-61595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View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Owners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State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Utility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Agencies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868" y="1107947"/>
            <a:ext cx="2743200" cy="512978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3890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99440"/>
            <a:ext cx="9448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001F5F"/>
                </a:solidFill>
                <a:latin typeface="Tahoma"/>
                <a:cs typeface="Tahoma"/>
              </a:rPr>
              <a:t>District</a:t>
            </a:r>
            <a:r>
              <a:rPr sz="2400" spc="-1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Tahoma"/>
                <a:cs typeface="Tahoma"/>
              </a:rPr>
              <a:t>Agency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Tahoma"/>
                <a:cs typeface="Tahoma"/>
              </a:rPr>
              <a:t>user</a:t>
            </a:r>
            <a:r>
              <a:rPr sz="2400" spc="-2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en-IN" sz="2400" spc="-210" dirty="0">
                <a:solidFill>
                  <a:srgbClr val="001F5F"/>
                </a:solidFill>
                <a:latin typeface="Tahoma"/>
                <a:cs typeface="Tahoma"/>
              </a:rPr>
              <a:t>(L4) </a:t>
            </a:r>
            <a:r>
              <a:rPr sz="2400" spc="60" dirty="0">
                <a:solidFill>
                  <a:srgbClr val="001F5F"/>
                </a:solidFill>
                <a:latin typeface="Tahoma"/>
                <a:cs typeface="Tahoma"/>
              </a:rPr>
              <a:t>creation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001F5F"/>
                </a:solidFill>
                <a:latin typeface="Tahoma"/>
                <a:cs typeface="Tahoma"/>
              </a:rPr>
              <a:t>by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Tahoma"/>
                <a:cs typeface="Tahoma"/>
              </a:rPr>
              <a:t>Agency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Tahoma"/>
                <a:cs typeface="Tahoma"/>
              </a:rPr>
              <a:t>Nodal</a:t>
            </a:r>
            <a:r>
              <a:rPr lang="en-IN" sz="2400" spc="55" dirty="0">
                <a:solidFill>
                  <a:srgbClr val="001F5F"/>
                </a:solidFill>
                <a:latin typeface="Tahoma"/>
                <a:cs typeface="Tahoma"/>
              </a:rPr>
              <a:t> (L3)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236" y="784859"/>
            <a:ext cx="2919983" cy="55717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00" y="769619"/>
            <a:ext cx="2743200" cy="55717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4579" y="784859"/>
            <a:ext cx="2919983" cy="55717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53143" y="784859"/>
            <a:ext cx="2743200" cy="558698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11167466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0" dirty="0">
                <a:solidFill>
                  <a:srgbClr val="001F5F"/>
                </a:solidFill>
                <a:latin typeface="Tahoma"/>
                <a:cs typeface="Tahoma"/>
              </a:rPr>
              <a:t>District</a:t>
            </a:r>
            <a:r>
              <a:rPr sz="2200" spc="-1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ahoma"/>
                <a:cs typeface="Tahoma"/>
              </a:rPr>
              <a:t>Utility</a:t>
            </a:r>
            <a:r>
              <a:rPr sz="2200" spc="-1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001F5F"/>
                </a:solidFill>
                <a:latin typeface="Tahoma"/>
                <a:cs typeface="Tahoma"/>
              </a:rPr>
              <a:t>Nodal</a:t>
            </a:r>
            <a:r>
              <a:rPr lang="en-IN" sz="2200" spc="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en-US" sz="2200" spc="20" dirty="0">
                <a:solidFill>
                  <a:srgbClr val="001F5F"/>
                </a:solidFill>
                <a:latin typeface="Tahoma"/>
                <a:cs typeface="Tahoma"/>
              </a:rPr>
              <a:t>(L4)</a:t>
            </a:r>
            <a:r>
              <a:rPr sz="2200" spc="-1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001F5F"/>
                </a:solidFill>
                <a:latin typeface="Tahoma"/>
                <a:cs typeface="Tahoma"/>
              </a:rPr>
              <a:t>ha</a:t>
            </a:r>
            <a:r>
              <a:rPr lang="en-IN" sz="2200" spc="95" dirty="0">
                <a:solidFill>
                  <a:srgbClr val="001F5F"/>
                </a:solidFill>
                <a:latin typeface="Tahoma"/>
                <a:cs typeface="Tahoma"/>
              </a:rPr>
              <a:t>s</a:t>
            </a:r>
            <a:r>
              <a:rPr sz="2200" spc="-1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001F5F"/>
                </a:solidFill>
                <a:latin typeface="Tahoma"/>
                <a:cs typeface="Tahoma"/>
              </a:rPr>
              <a:t>to</a:t>
            </a:r>
            <a:r>
              <a:rPr sz="2200" spc="-1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001F5F"/>
                </a:solidFill>
                <a:latin typeface="Tahoma"/>
                <a:cs typeface="Tahoma"/>
              </a:rPr>
              <a:t>Acknowledge</a:t>
            </a:r>
            <a:r>
              <a:rPr sz="2200" spc="-1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001F5F"/>
                </a:solidFill>
                <a:latin typeface="Tahoma"/>
                <a:cs typeface="Tahoma"/>
              </a:rPr>
              <a:t>the</a:t>
            </a:r>
            <a:r>
              <a:rPr sz="2200" spc="-1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001F5F"/>
                </a:solidFill>
                <a:latin typeface="Tahoma"/>
                <a:cs typeface="Tahoma"/>
              </a:rPr>
              <a:t>Enquiry</a:t>
            </a:r>
            <a:r>
              <a:rPr lang="en-IN" sz="2200" spc="20" dirty="0">
                <a:solidFill>
                  <a:srgbClr val="001F5F"/>
                </a:solidFill>
                <a:latin typeface="Tahoma"/>
                <a:cs typeface="Tahoma"/>
              </a:rPr>
              <a:t> of Excavators</a:t>
            </a:r>
            <a:endParaRPr sz="22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883919"/>
            <a:ext cx="2921507" cy="5571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3840" y="883919"/>
            <a:ext cx="3163823" cy="55717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9559" y="883919"/>
            <a:ext cx="2822448" cy="55717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22038" y="3689984"/>
            <a:ext cx="2030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Ongoing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Enquiry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30894" y="3590035"/>
            <a:ext cx="20720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4695" marR="5080" indent="-72263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Unacknowledged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Enquiry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6441" y="4467859"/>
            <a:ext cx="12007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Login </a:t>
            </a:r>
            <a:r>
              <a:rPr sz="1400" spc="-5" dirty="0">
                <a:latin typeface="Arial MT"/>
                <a:cs typeface="Arial MT"/>
              </a:rPr>
              <a:t>with </a:t>
            </a:r>
            <a:r>
              <a:rPr sz="1400" dirty="0">
                <a:latin typeface="Arial MT"/>
                <a:cs typeface="Arial MT"/>
              </a:rPr>
              <a:t>the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obile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ber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388" y="1112739"/>
            <a:ext cx="3159125" cy="4956810"/>
            <a:chOff x="56388" y="1112739"/>
            <a:chExt cx="3159125" cy="4956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" y="1112739"/>
              <a:ext cx="2682990" cy="49567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39161" y="2058161"/>
              <a:ext cx="762000" cy="2820035"/>
            </a:xfrm>
            <a:custGeom>
              <a:avLst/>
              <a:gdLst/>
              <a:ahLst/>
              <a:cxnLst/>
              <a:rect l="l" t="t" r="r" b="b"/>
              <a:pathLst>
                <a:path w="762000" h="2820035">
                  <a:moveTo>
                    <a:pt x="74675" y="0"/>
                  </a:moveTo>
                  <a:lnTo>
                    <a:pt x="761619" y="635"/>
                  </a:lnTo>
                </a:path>
                <a:path w="762000" h="2820035">
                  <a:moveTo>
                    <a:pt x="0" y="2819400"/>
                  </a:moveTo>
                  <a:lnTo>
                    <a:pt x="686943" y="2820035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24200" y="4495800"/>
            <a:ext cx="8627745" cy="836126"/>
          </a:xfrm>
          <a:prstGeom prst="rect">
            <a:avLst/>
          </a:prstGeom>
          <a:ln w="254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045"/>
              </a:lnSpc>
            </a:pPr>
            <a:r>
              <a:rPr lang="en-US" b="1" spc="-5" dirty="0">
                <a:latin typeface="Arial"/>
                <a:cs typeface="Arial"/>
              </a:rPr>
              <a:t>Solution</a:t>
            </a:r>
            <a:r>
              <a:rPr sz="1800" b="1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1800" spc="5" dirty="0">
                <a:latin typeface="Arial MT"/>
                <a:cs typeface="Arial MT"/>
              </a:rPr>
              <a:t>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lang="en-US" sz="1800" spc="-15" dirty="0">
                <a:latin typeface="Arial MT"/>
                <a:cs typeface="Arial MT"/>
              </a:rPr>
              <a:t>have an App Or Web Based System to mitigate above Problems which can bring all Stakeholders on one Platform.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9161" y="123571"/>
            <a:ext cx="648944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001F5F"/>
                </a:solidFill>
                <a:latin typeface="Arial"/>
                <a:cs typeface="Arial"/>
              </a:rPr>
              <a:t>Discovery of “</a:t>
            </a:r>
            <a:r>
              <a:rPr lang="en-US" sz="2800" spc="-5" dirty="0" err="1">
                <a:solidFill>
                  <a:srgbClr val="001F5F"/>
                </a:solidFill>
                <a:latin typeface="Arial"/>
                <a:cs typeface="Arial"/>
              </a:rPr>
              <a:t>CBuD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”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Mobile</a:t>
            </a:r>
            <a:r>
              <a:rPr sz="28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App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0400" y="1295400"/>
            <a:ext cx="8522335" cy="1553210"/>
          </a:xfrm>
          <a:prstGeom prst="rect">
            <a:avLst/>
          </a:prstGeom>
          <a:ln w="25400">
            <a:solidFill>
              <a:srgbClr val="A4A4A4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lang="en-US" sz="1900" b="1" spc="-5" dirty="0">
                <a:latin typeface="Arial"/>
                <a:cs typeface="Arial"/>
              </a:rPr>
              <a:t>Problem of the Industry</a:t>
            </a:r>
            <a:r>
              <a:rPr sz="1900" b="1" spc="-5" dirty="0"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  <a:p>
            <a:pPr marL="90805" marR="872490">
              <a:lnSpc>
                <a:spcPct val="100000"/>
              </a:lnSpc>
            </a:pPr>
            <a:r>
              <a:rPr sz="1900" spc="-5" dirty="0">
                <a:latin typeface="Arial MT"/>
                <a:cs typeface="Arial MT"/>
              </a:rPr>
              <a:t>Various agencies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often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undertake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excavation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activities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and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many times </a:t>
            </a:r>
            <a:r>
              <a:rPr sz="1900" spc="-509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underground</a:t>
            </a:r>
            <a:r>
              <a:rPr sz="1900" spc="-5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utility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assets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get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damaged.</a:t>
            </a:r>
            <a:endParaRPr sz="1900" dirty="0">
              <a:latin typeface="Arial MT"/>
              <a:cs typeface="Arial MT"/>
            </a:endParaRPr>
          </a:p>
          <a:p>
            <a:pPr marL="90805">
              <a:lnSpc>
                <a:spcPct val="100000"/>
              </a:lnSpc>
            </a:pPr>
            <a:r>
              <a:rPr sz="1900" spc="-5" dirty="0">
                <a:latin typeface="Arial MT"/>
                <a:cs typeface="Arial MT"/>
              </a:rPr>
              <a:t>This</a:t>
            </a:r>
            <a:r>
              <a:rPr sz="1900" dirty="0">
                <a:latin typeface="Arial MT"/>
                <a:cs typeface="Arial MT"/>
              </a:rPr>
              <a:t> may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be due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to lack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of knowledge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of excavation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agencies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about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existing</a:t>
            </a:r>
            <a:endParaRPr sz="1900" dirty="0">
              <a:latin typeface="Arial MT"/>
              <a:cs typeface="Arial MT"/>
            </a:endParaRPr>
          </a:p>
          <a:p>
            <a:pPr marL="90805">
              <a:lnSpc>
                <a:spcPct val="100000"/>
              </a:lnSpc>
            </a:pPr>
            <a:r>
              <a:rPr sz="1900" spc="-5" dirty="0">
                <a:latin typeface="Arial MT"/>
                <a:cs typeface="Arial MT"/>
              </a:rPr>
              <a:t>utilities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or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lack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of coordination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with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utility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asset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owner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agencies.</a:t>
            </a:r>
            <a:endParaRPr sz="19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326" y="76200"/>
            <a:ext cx="537709" cy="53901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" y="995172"/>
            <a:ext cx="2718816" cy="48676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1648" y="6002223"/>
            <a:ext cx="2473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Select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Enquiry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Acknowledge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1876" y="995172"/>
            <a:ext cx="3163824" cy="46329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96459" y="5849213"/>
            <a:ext cx="24549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Enter </a:t>
            </a:r>
            <a:r>
              <a:rPr sz="1400" spc="-5" dirty="0">
                <a:latin typeface="Arial MT"/>
                <a:cs typeface="Arial MT"/>
              </a:rPr>
              <a:t>Remarks </a:t>
            </a:r>
            <a:r>
              <a:rPr sz="1400" dirty="0">
                <a:latin typeface="Arial MT"/>
                <a:cs typeface="Arial MT"/>
              </a:rPr>
              <a:t>then Click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Either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Available 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Asset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Not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Available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remark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9976" y="995172"/>
            <a:ext cx="3163824" cy="48676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916669" y="5957112"/>
            <a:ext cx="183451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 marR="5080" indent="-41084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Enquiry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Ackno</a:t>
            </a:r>
            <a:r>
              <a:rPr sz="1400" spc="-20" dirty="0">
                <a:latin typeface="Arial MT"/>
                <a:cs typeface="Arial MT"/>
              </a:rPr>
              <a:t>w</a:t>
            </a:r>
            <a:r>
              <a:rPr sz="1400" dirty="0">
                <a:latin typeface="Arial MT"/>
                <a:cs typeface="Arial MT"/>
              </a:rPr>
              <a:t>ledged  </a:t>
            </a:r>
            <a:r>
              <a:rPr sz="1400" spc="-5" dirty="0">
                <a:latin typeface="Arial MT"/>
                <a:cs typeface="Arial MT"/>
              </a:rPr>
              <a:t>Successfully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4100" y="138760"/>
            <a:ext cx="930148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All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Enquiry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will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 directedly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triggered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District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Owner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 can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view</a:t>
            </a:r>
            <a:r>
              <a:rPr sz="1400" dirty="0">
                <a:latin typeface="Arial MT"/>
                <a:cs typeface="Arial MT"/>
              </a:rPr>
              <a:t> 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ongoing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expired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enquiry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details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after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login.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owner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need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acknowledge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enquiry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putting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remarks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(Screen </a:t>
            </a:r>
            <a:r>
              <a:rPr sz="1400" spc="-5" dirty="0">
                <a:latin typeface="Arial MT"/>
                <a:cs typeface="Arial MT"/>
              </a:rPr>
              <a:t>below)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2487" y="369315"/>
            <a:ext cx="3074670" cy="6285865"/>
            <a:chOff x="602487" y="369315"/>
            <a:chExt cx="3074670" cy="6285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87" y="394715"/>
              <a:ext cx="3023616" cy="6234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5187" y="382015"/>
              <a:ext cx="3049270" cy="6260465"/>
            </a:xfrm>
            <a:custGeom>
              <a:avLst/>
              <a:gdLst/>
              <a:ahLst/>
              <a:cxnLst/>
              <a:rect l="l" t="t" r="r" b="b"/>
              <a:pathLst>
                <a:path w="3049270" h="6260465">
                  <a:moveTo>
                    <a:pt x="0" y="6260084"/>
                  </a:moveTo>
                  <a:lnTo>
                    <a:pt x="3049016" y="6260084"/>
                  </a:lnTo>
                  <a:lnTo>
                    <a:pt x="3049016" y="0"/>
                  </a:lnTo>
                  <a:lnTo>
                    <a:pt x="0" y="0"/>
                  </a:lnTo>
                  <a:lnTo>
                    <a:pt x="0" y="6260084"/>
                  </a:lnTo>
                  <a:close/>
                </a:path>
              </a:pathLst>
            </a:custGeom>
            <a:ln w="254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013700" y="498855"/>
            <a:ext cx="3082290" cy="6285865"/>
            <a:chOff x="8013700" y="498855"/>
            <a:chExt cx="3082290" cy="62858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9100" y="524255"/>
              <a:ext cx="3031236" cy="62346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26400" y="511555"/>
              <a:ext cx="3056890" cy="6260465"/>
            </a:xfrm>
            <a:custGeom>
              <a:avLst/>
              <a:gdLst/>
              <a:ahLst/>
              <a:cxnLst/>
              <a:rect l="l" t="t" r="r" b="b"/>
              <a:pathLst>
                <a:path w="3056890" h="6260465">
                  <a:moveTo>
                    <a:pt x="0" y="6260084"/>
                  </a:moveTo>
                  <a:lnTo>
                    <a:pt x="3056636" y="6260084"/>
                  </a:lnTo>
                  <a:lnTo>
                    <a:pt x="3056636" y="0"/>
                  </a:lnTo>
                  <a:lnTo>
                    <a:pt x="0" y="0"/>
                  </a:lnTo>
                  <a:lnTo>
                    <a:pt x="0" y="6260084"/>
                  </a:lnTo>
                  <a:close/>
                </a:path>
              </a:pathLst>
            </a:custGeom>
            <a:ln w="254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71797" y="1989073"/>
            <a:ext cx="3749040" cy="2075180"/>
            <a:chOff x="3971797" y="1989073"/>
            <a:chExt cx="3749040" cy="2075180"/>
          </a:xfrm>
        </p:grpSpPr>
        <p:sp>
          <p:nvSpPr>
            <p:cNvPr id="9" name="object 9"/>
            <p:cNvSpPr/>
            <p:nvPr/>
          </p:nvSpPr>
          <p:spPr>
            <a:xfrm>
              <a:off x="3984497" y="2001773"/>
              <a:ext cx="3723640" cy="2049780"/>
            </a:xfrm>
            <a:custGeom>
              <a:avLst/>
              <a:gdLst/>
              <a:ahLst/>
              <a:cxnLst/>
              <a:rect l="l" t="t" r="r" b="b"/>
              <a:pathLst>
                <a:path w="3723640" h="2049779">
                  <a:moveTo>
                    <a:pt x="3381502" y="0"/>
                  </a:moveTo>
                  <a:lnTo>
                    <a:pt x="341629" y="0"/>
                  </a:lnTo>
                  <a:lnTo>
                    <a:pt x="295263" y="3117"/>
                  </a:lnTo>
                  <a:lnTo>
                    <a:pt x="250795" y="12200"/>
                  </a:lnTo>
                  <a:lnTo>
                    <a:pt x="208633" y="26840"/>
                  </a:lnTo>
                  <a:lnTo>
                    <a:pt x="169182" y="46632"/>
                  </a:lnTo>
                  <a:lnTo>
                    <a:pt x="132850" y="71169"/>
                  </a:lnTo>
                  <a:lnTo>
                    <a:pt x="100044" y="100044"/>
                  </a:lnTo>
                  <a:lnTo>
                    <a:pt x="71169" y="132850"/>
                  </a:lnTo>
                  <a:lnTo>
                    <a:pt x="46632" y="169182"/>
                  </a:lnTo>
                  <a:lnTo>
                    <a:pt x="26840" y="208633"/>
                  </a:lnTo>
                  <a:lnTo>
                    <a:pt x="12200" y="250795"/>
                  </a:lnTo>
                  <a:lnTo>
                    <a:pt x="3117" y="295263"/>
                  </a:lnTo>
                  <a:lnTo>
                    <a:pt x="0" y="341629"/>
                  </a:lnTo>
                  <a:lnTo>
                    <a:pt x="0" y="1708150"/>
                  </a:lnTo>
                  <a:lnTo>
                    <a:pt x="3117" y="1754516"/>
                  </a:lnTo>
                  <a:lnTo>
                    <a:pt x="12200" y="1798984"/>
                  </a:lnTo>
                  <a:lnTo>
                    <a:pt x="26840" y="1841146"/>
                  </a:lnTo>
                  <a:lnTo>
                    <a:pt x="46632" y="1880597"/>
                  </a:lnTo>
                  <a:lnTo>
                    <a:pt x="71169" y="1916929"/>
                  </a:lnTo>
                  <a:lnTo>
                    <a:pt x="100044" y="1949735"/>
                  </a:lnTo>
                  <a:lnTo>
                    <a:pt x="132850" y="1978610"/>
                  </a:lnTo>
                  <a:lnTo>
                    <a:pt x="169182" y="2003147"/>
                  </a:lnTo>
                  <a:lnTo>
                    <a:pt x="208633" y="2022939"/>
                  </a:lnTo>
                  <a:lnTo>
                    <a:pt x="250795" y="2037579"/>
                  </a:lnTo>
                  <a:lnTo>
                    <a:pt x="295263" y="2046662"/>
                  </a:lnTo>
                  <a:lnTo>
                    <a:pt x="341629" y="2049780"/>
                  </a:lnTo>
                  <a:lnTo>
                    <a:pt x="3381502" y="2049780"/>
                  </a:lnTo>
                  <a:lnTo>
                    <a:pt x="3427868" y="2046662"/>
                  </a:lnTo>
                  <a:lnTo>
                    <a:pt x="3472336" y="2037579"/>
                  </a:lnTo>
                  <a:lnTo>
                    <a:pt x="3514498" y="2022939"/>
                  </a:lnTo>
                  <a:lnTo>
                    <a:pt x="3553949" y="2003147"/>
                  </a:lnTo>
                  <a:lnTo>
                    <a:pt x="3590281" y="1978610"/>
                  </a:lnTo>
                  <a:lnTo>
                    <a:pt x="3623087" y="1949735"/>
                  </a:lnTo>
                  <a:lnTo>
                    <a:pt x="3651962" y="1916929"/>
                  </a:lnTo>
                  <a:lnTo>
                    <a:pt x="3676499" y="1880597"/>
                  </a:lnTo>
                  <a:lnTo>
                    <a:pt x="3696291" y="1841146"/>
                  </a:lnTo>
                  <a:lnTo>
                    <a:pt x="3710931" y="1798984"/>
                  </a:lnTo>
                  <a:lnTo>
                    <a:pt x="3720014" y="1754516"/>
                  </a:lnTo>
                  <a:lnTo>
                    <a:pt x="3723131" y="1708150"/>
                  </a:lnTo>
                  <a:lnTo>
                    <a:pt x="3723131" y="341629"/>
                  </a:lnTo>
                  <a:lnTo>
                    <a:pt x="3720014" y="295263"/>
                  </a:lnTo>
                  <a:lnTo>
                    <a:pt x="3710931" y="250795"/>
                  </a:lnTo>
                  <a:lnTo>
                    <a:pt x="3696291" y="208633"/>
                  </a:lnTo>
                  <a:lnTo>
                    <a:pt x="3676499" y="169182"/>
                  </a:lnTo>
                  <a:lnTo>
                    <a:pt x="3651962" y="132850"/>
                  </a:lnTo>
                  <a:lnTo>
                    <a:pt x="3623087" y="100044"/>
                  </a:lnTo>
                  <a:lnTo>
                    <a:pt x="3590281" y="71169"/>
                  </a:lnTo>
                  <a:lnTo>
                    <a:pt x="3553949" y="46632"/>
                  </a:lnTo>
                  <a:lnTo>
                    <a:pt x="3514498" y="26840"/>
                  </a:lnTo>
                  <a:lnTo>
                    <a:pt x="3472336" y="12200"/>
                  </a:lnTo>
                  <a:lnTo>
                    <a:pt x="3427868" y="3117"/>
                  </a:lnTo>
                  <a:lnTo>
                    <a:pt x="33815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84497" y="2001773"/>
              <a:ext cx="3723640" cy="2049780"/>
            </a:xfrm>
            <a:custGeom>
              <a:avLst/>
              <a:gdLst/>
              <a:ahLst/>
              <a:cxnLst/>
              <a:rect l="l" t="t" r="r" b="b"/>
              <a:pathLst>
                <a:path w="3723640" h="2049779">
                  <a:moveTo>
                    <a:pt x="0" y="341629"/>
                  </a:moveTo>
                  <a:lnTo>
                    <a:pt x="3117" y="295263"/>
                  </a:lnTo>
                  <a:lnTo>
                    <a:pt x="12200" y="250795"/>
                  </a:lnTo>
                  <a:lnTo>
                    <a:pt x="26840" y="208633"/>
                  </a:lnTo>
                  <a:lnTo>
                    <a:pt x="46632" y="169182"/>
                  </a:lnTo>
                  <a:lnTo>
                    <a:pt x="71169" y="132850"/>
                  </a:lnTo>
                  <a:lnTo>
                    <a:pt x="100044" y="100044"/>
                  </a:lnTo>
                  <a:lnTo>
                    <a:pt x="132850" y="71169"/>
                  </a:lnTo>
                  <a:lnTo>
                    <a:pt x="169182" y="46632"/>
                  </a:lnTo>
                  <a:lnTo>
                    <a:pt x="208633" y="26840"/>
                  </a:lnTo>
                  <a:lnTo>
                    <a:pt x="250795" y="12200"/>
                  </a:lnTo>
                  <a:lnTo>
                    <a:pt x="295263" y="3117"/>
                  </a:lnTo>
                  <a:lnTo>
                    <a:pt x="341629" y="0"/>
                  </a:lnTo>
                  <a:lnTo>
                    <a:pt x="3381502" y="0"/>
                  </a:lnTo>
                  <a:lnTo>
                    <a:pt x="3427868" y="3117"/>
                  </a:lnTo>
                  <a:lnTo>
                    <a:pt x="3472336" y="12200"/>
                  </a:lnTo>
                  <a:lnTo>
                    <a:pt x="3514498" y="26840"/>
                  </a:lnTo>
                  <a:lnTo>
                    <a:pt x="3553949" y="46632"/>
                  </a:lnTo>
                  <a:lnTo>
                    <a:pt x="3590281" y="71169"/>
                  </a:lnTo>
                  <a:lnTo>
                    <a:pt x="3623087" y="100044"/>
                  </a:lnTo>
                  <a:lnTo>
                    <a:pt x="3651962" y="132850"/>
                  </a:lnTo>
                  <a:lnTo>
                    <a:pt x="3676499" y="169182"/>
                  </a:lnTo>
                  <a:lnTo>
                    <a:pt x="3696291" y="208633"/>
                  </a:lnTo>
                  <a:lnTo>
                    <a:pt x="3710931" y="250795"/>
                  </a:lnTo>
                  <a:lnTo>
                    <a:pt x="3720014" y="295263"/>
                  </a:lnTo>
                  <a:lnTo>
                    <a:pt x="3723131" y="341629"/>
                  </a:lnTo>
                  <a:lnTo>
                    <a:pt x="3723131" y="1708150"/>
                  </a:lnTo>
                  <a:lnTo>
                    <a:pt x="3720014" y="1754516"/>
                  </a:lnTo>
                  <a:lnTo>
                    <a:pt x="3710931" y="1798984"/>
                  </a:lnTo>
                  <a:lnTo>
                    <a:pt x="3696291" y="1841146"/>
                  </a:lnTo>
                  <a:lnTo>
                    <a:pt x="3676499" y="1880597"/>
                  </a:lnTo>
                  <a:lnTo>
                    <a:pt x="3651962" y="1916929"/>
                  </a:lnTo>
                  <a:lnTo>
                    <a:pt x="3623087" y="1949735"/>
                  </a:lnTo>
                  <a:lnTo>
                    <a:pt x="3590281" y="1978610"/>
                  </a:lnTo>
                  <a:lnTo>
                    <a:pt x="3553949" y="2003147"/>
                  </a:lnTo>
                  <a:lnTo>
                    <a:pt x="3514498" y="2022939"/>
                  </a:lnTo>
                  <a:lnTo>
                    <a:pt x="3472336" y="2037579"/>
                  </a:lnTo>
                  <a:lnTo>
                    <a:pt x="3427868" y="2046662"/>
                  </a:lnTo>
                  <a:lnTo>
                    <a:pt x="3381502" y="2049780"/>
                  </a:lnTo>
                  <a:lnTo>
                    <a:pt x="341629" y="2049780"/>
                  </a:lnTo>
                  <a:lnTo>
                    <a:pt x="295263" y="2046662"/>
                  </a:lnTo>
                  <a:lnTo>
                    <a:pt x="250795" y="2037579"/>
                  </a:lnTo>
                  <a:lnTo>
                    <a:pt x="208633" y="2022939"/>
                  </a:lnTo>
                  <a:lnTo>
                    <a:pt x="169182" y="2003147"/>
                  </a:lnTo>
                  <a:lnTo>
                    <a:pt x="132850" y="1978610"/>
                  </a:lnTo>
                  <a:lnTo>
                    <a:pt x="100044" y="1949735"/>
                  </a:lnTo>
                  <a:lnTo>
                    <a:pt x="71169" y="1916929"/>
                  </a:lnTo>
                  <a:lnTo>
                    <a:pt x="46632" y="1880597"/>
                  </a:lnTo>
                  <a:lnTo>
                    <a:pt x="26840" y="1841146"/>
                  </a:lnTo>
                  <a:lnTo>
                    <a:pt x="12200" y="1798984"/>
                  </a:lnTo>
                  <a:lnTo>
                    <a:pt x="3117" y="1754516"/>
                  </a:lnTo>
                  <a:lnTo>
                    <a:pt x="0" y="1708150"/>
                  </a:lnTo>
                  <a:lnTo>
                    <a:pt x="0" y="341629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78300" y="2687574"/>
            <a:ext cx="3335654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District Asset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Owner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can see the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registered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excavator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quick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support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coordination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254" y="584454"/>
            <a:ext cx="11806555" cy="6160135"/>
          </a:xfrm>
          <a:custGeom>
            <a:avLst/>
            <a:gdLst/>
            <a:ahLst/>
            <a:cxnLst/>
            <a:rect l="l" t="t" r="r" b="b"/>
            <a:pathLst>
              <a:path w="11806555" h="6160134">
                <a:moveTo>
                  <a:pt x="0" y="1026668"/>
                </a:moveTo>
                <a:lnTo>
                  <a:pt x="1117" y="978334"/>
                </a:lnTo>
                <a:lnTo>
                  <a:pt x="4437" y="930576"/>
                </a:lnTo>
                <a:lnTo>
                  <a:pt x="9909" y="883443"/>
                </a:lnTo>
                <a:lnTo>
                  <a:pt x="17485" y="836984"/>
                </a:lnTo>
                <a:lnTo>
                  <a:pt x="27115" y="791249"/>
                </a:lnTo>
                <a:lnTo>
                  <a:pt x="38750" y="746286"/>
                </a:lnTo>
                <a:lnTo>
                  <a:pt x="52341" y="702145"/>
                </a:lnTo>
                <a:lnTo>
                  <a:pt x="67838" y="658875"/>
                </a:lnTo>
                <a:lnTo>
                  <a:pt x="85191" y="616526"/>
                </a:lnTo>
                <a:lnTo>
                  <a:pt x="104353" y="575147"/>
                </a:lnTo>
                <a:lnTo>
                  <a:pt x="125273" y="534786"/>
                </a:lnTo>
                <a:lnTo>
                  <a:pt x="147902" y="495494"/>
                </a:lnTo>
                <a:lnTo>
                  <a:pt x="172191" y="457320"/>
                </a:lnTo>
                <a:lnTo>
                  <a:pt x="198090" y="420313"/>
                </a:lnTo>
                <a:lnTo>
                  <a:pt x="225551" y="384521"/>
                </a:lnTo>
                <a:lnTo>
                  <a:pt x="254523" y="349996"/>
                </a:lnTo>
                <a:lnTo>
                  <a:pt x="284958" y="316785"/>
                </a:lnTo>
                <a:lnTo>
                  <a:pt x="316806" y="284938"/>
                </a:lnTo>
                <a:lnTo>
                  <a:pt x="350018" y="254505"/>
                </a:lnTo>
                <a:lnTo>
                  <a:pt x="384545" y="225534"/>
                </a:lnTo>
                <a:lnTo>
                  <a:pt x="420337" y="198075"/>
                </a:lnTo>
                <a:lnTo>
                  <a:pt x="457346" y="172177"/>
                </a:lnTo>
                <a:lnTo>
                  <a:pt x="495520" y="147890"/>
                </a:lnTo>
                <a:lnTo>
                  <a:pt x="534813" y="125262"/>
                </a:lnTo>
                <a:lnTo>
                  <a:pt x="575173" y="104344"/>
                </a:lnTo>
                <a:lnTo>
                  <a:pt x="616553" y="85184"/>
                </a:lnTo>
                <a:lnTo>
                  <a:pt x="658902" y="67831"/>
                </a:lnTo>
                <a:lnTo>
                  <a:pt x="702171" y="52336"/>
                </a:lnTo>
                <a:lnTo>
                  <a:pt x="746311" y="38746"/>
                </a:lnTo>
                <a:lnTo>
                  <a:pt x="791273" y="27112"/>
                </a:lnTo>
                <a:lnTo>
                  <a:pt x="837007" y="17483"/>
                </a:lnTo>
                <a:lnTo>
                  <a:pt x="883464" y="9908"/>
                </a:lnTo>
                <a:lnTo>
                  <a:pt x="930595" y="4436"/>
                </a:lnTo>
                <a:lnTo>
                  <a:pt x="978350" y="1117"/>
                </a:lnTo>
                <a:lnTo>
                  <a:pt x="1026680" y="0"/>
                </a:lnTo>
                <a:lnTo>
                  <a:pt x="10779760" y="0"/>
                </a:lnTo>
                <a:lnTo>
                  <a:pt x="10828093" y="1117"/>
                </a:lnTo>
                <a:lnTo>
                  <a:pt x="10875851" y="4436"/>
                </a:lnTo>
                <a:lnTo>
                  <a:pt x="10922984" y="9908"/>
                </a:lnTo>
                <a:lnTo>
                  <a:pt x="10969443" y="17483"/>
                </a:lnTo>
                <a:lnTo>
                  <a:pt x="11015178" y="27112"/>
                </a:lnTo>
                <a:lnTo>
                  <a:pt x="11060141" y="38746"/>
                </a:lnTo>
                <a:lnTo>
                  <a:pt x="11104282" y="52336"/>
                </a:lnTo>
                <a:lnTo>
                  <a:pt x="11147552" y="67831"/>
                </a:lnTo>
                <a:lnTo>
                  <a:pt x="11189901" y="85184"/>
                </a:lnTo>
                <a:lnTo>
                  <a:pt x="11231280" y="104344"/>
                </a:lnTo>
                <a:lnTo>
                  <a:pt x="11271641" y="125262"/>
                </a:lnTo>
                <a:lnTo>
                  <a:pt x="11310933" y="147890"/>
                </a:lnTo>
                <a:lnTo>
                  <a:pt x="11349107" y="172177"/>
                </a:lnTo>
                <a:lnTo>
                  <a:pt x="11386114" y="198075"/>
                </a:lnTo>
                <a:lnTo>
                  <a:pt x="11421906" y="225534"/>
                </a:lnTo>
                <a:lnTo>
                  <a:pt x="11456431" y="254505"/>
                </a:lnTo>
                <a:lnTo>
                  <a:pt x="11489642" y="284938"/>
                </a:lnTo>
                <a:lnTo>
                  <a:pt x="11521489" y="316785"/>
                </a:lnTo>
                <a:lnTo>
                  <a:pt x="11551922" y="349996"/>
                </a:lnTo>
                <a:lnTo>
                  <a:pt x="11580893" y="384521"/>
                </a:lnTo>
                <a:lnTo>
                  <a:pt x="11608352" y="420313"/>
                </a:lnTo>
                <a:lnTo>
                  <a:pt x="11634250" y="457320"/>
                </a:lnTo>
                <a:lnTo>
                  <a:pt x="11658537" y="495494"/>
                </a:lnTo>
                <a:lnTo>
                  <a:pt x="11681165" y="534786"/>
                </a:lnTo>
                <a:lnTo>
                  <a:pt x="11702083" y="575147"/>
                </a:lnTo>
                <a:lnTo>
                  <a:pt x="11721243" y="616526"/>
                </a:lnTo>
                <a:lnTo>
                  <a:pt x="11738596" y="658875"/>
                </a:lnTo>
                <a:lnTo>
                  <a:pt x="11754091" y="702145"/>
                </a:lnTo>
                <a:lnTo>
                  <a:pt x="11767681" y="746286"/>
                </a:lnTo>
                <a:lnTo>
                  <a:pt x="11779315" y="791249"/>
                </a:lnTo>
                <a:lnTo>
                  <a:pt x="11788944" y="836984"/>
                </a:lnTo>
                <a:lnTo>
                  <a:pt x="11796519" y="883443"/>
                </a:lnTo>
                <a:lnTo>
                  <a:pt x="11801991" y="930576"/>
                </a:lnTo>
                <a:lnTo>
                  <a:pt x="11805310" y="978334"/>
                </a:lnTo>
                <a:lnTo>
                  <a:pt x="11806428" y="1026668"/>
                </a:lnTo>
                <a:lnTo>
                  <a:pt x="11806428" y="5133327"/>
                </a:lnTo>
                <a:lnTo>
                  <a:pt x="11805310" y="5181657"/>
                </a:lnTo>
                <a:lnTo>
                  <a:pt x="11801991" y="5229412"/>
                </a:lnTo>
                <a:lnTo>
                  <a:pt x="11796519" y="5276543"/>
                </a:lnTo>
                <a:lnTo>
                  <a:pt x="11788944" y="5323000"/>
                </a:lnTo>
                <a:lnTo>
                  <a:pt x="11779315" y="5368734"/>
                </a:lnTo>
                <a:lnTo>
                  <a:pt x="11767681" y="5413696"/>
                </a:lnTo>
                <a:lnTo>
                  <a:pt x="11754091" y="5457836"/>
                </a:lnTo>
                <a:lnTo>
                  <a:pt x="11738596" y="5501105"/>
                </a:lnTo>
                <a:lnTo>
                  <a:pt x="11721243" y="5543454"/>
                </a:lnTo>
                <a:lnTo>
                  <a:pt x="11702083" y="5584833"/>
                </a:lnTo>
                <a:lnTo>
                  <a:pt x="11681165" y="5625194"/>
                </a:lnTo>
                <a:lnTo>
                  <a:pt x="11658537" y="5664486"/>
                </a:lnTo>
                <a:lnTo>
                  <a:pt x="11634250" y="5702661"/>
                </a:lnTo>
                <a:lnTo>
                  <a:pt x="11608352" y="5739669"/>
                </a:lnTo>
                <a:lnTo>
                  <a:pt x="11580893" y="5775461"/>
                </a:lnTo>
                <a:lnTo>
                  <a:pt x="11551922" y="5809988"/>
                </a:lnTo>
                <a:lnTo>
                  <a:pt x="11521489" y="5843200"/>
                </a:lnTo>
                <a:lnTo>
                  <a:pt x="11489642" y="5875048"/>
                </a:lnTo>
                <a:lnTo>
                  <a:pt x="11456431" y="5905483"/>
                </a:lnTo>
                <a:lnTo>
                  <a:pt x="11421906" y="5934456"/>
                </a:lnTo>
                <a:lnTo>
                  <a:pt x="11386114" y="5961916"/>
                </a:lnTo>
                <a:lnTo>
                  <a:pt x="11349107" y="5987815"/>
                </a:lnTo>
                <a:lnTo>
                  <a:pt x="11310933" y="6012104"/>
                </a:lnTo>
                <a:lnTo>
                  <a:pt x="11271641" y="6034733"/>
                </a:lnTo>
                <a:lnTo>
                  <a:pt x="11231280" y="6055653"/>
                </a:lnTo>
                <a:lnTo>
                  <a:pt x="11189901" y="6074814"/>
                </a:lnTo>
                <a:lnTo>
                  <a:pt x="11147552" y="6092168"/>
                </a:lnTo>
                <a:lnTo>
                  <a:pt x="11104282" y="6107665"/>
                </a:lnTo>
                <a:lnTo>
                  <a:pt x="11060141" y="6121256"/>
                </a:lnTo>
                <a:lnTo>
                  <a:pt x="11015178" y="6132891"/>
                </a:lnTo>
                <a:lnTo>
                  <a:pt x="10969443" y="6142521"/>
                </a:lnTo>
                <a:lnTo>
                  <a:pt x="10922984" y="6150097"/>
                </a:lnTo>
                <a:lnTo>
                  <a:pt x="10875851" y="6155569"/>
                </a:lnTo>
                <a:lnTo>
                  <a:pt x="10828093" y="6158889"/>
                </a:lnTo>
                <a:lnTo>
                  <a:pt x="10779760" y="6160006"/>
                </a:lnTo>
                <a:lnTo>
                  <a:pt x="1026680" y="6160006"/>
                </a:lnTo>
                <a:lnTo>
                  <a:pt x="978350" y="6158889"/>
                </a:lnTo>
                <a:lnTo>
                  <a:pt x="930595" y="6155569"/>
                </a:lnTo>
                <a:lnTo>
                  <a:pt x="883464" y="6150097"/>
                </a:lnTo>
                <a:lnTo>
                  <a:pt x="837007" y="6142521"/>
                </a:lnTo>
                <a:lnTo>
                  <a:pt x="791273" y="6132891"/>
                </a:lnTo>
                <a:lnTo>
                  <a:pt x="746311" y="6121256"/>
                </a:lnTo>
                <a:lnTo>
                  <a:pt x="702171" y="6107665"/>
                </a:lnTo>
                <a:lnTo>
                  <a:pt x="658902" y="6092168"/>
                </a:lnTo>
                <a:lnTo>
                  <a:pt x="616553" y="6074814"/>
                </a:lnTo>
                <a:lnTo>
                  <a:pt x="575173" y="6055653"/>
                </a:lnTo>
                <a:lnTo>
                  <a:pt x="534813" y="6034733"/>
                </a:lnTo>
                <a:lnTo>
                  <a:pt x="495520" y="6012104"/>
                </a:lnTo>
                <a:lnTo>
                  <a:pt x="457346" y="5987815"/>
                </a:lnTo>
                <a:lnTo>
                  <a:pt x="420337" y="5961916"/>
                </a:lnTo>
                <a:lnTo>
                  <a:pt x="384545" y="5934456"/>
                </a:lnTo>
                <a:lnTo>
                  <a:pt x="350018" y="5905483"/>
                </a:lnTo>
                <a:lnTo>
                  <a:pt x="316806" y="5875048"/>
                </a:lnTo>
                <a:lnTo>
                  <a:pt x="284958" y="5843200"/>
                </a:lnTo>
                <a:lnTo>
                  <a:pt x="254523" y="5809988"/>
                </a:lnTo>
                <a:lnTo>
                  <a:pt x="225551" y="5775461"/>
                </a:lnTo>
                <a:lnTo>
                  <a:pt x="198090" y="5739669"/>
                </a:lnTo>
                <a:lnTo>
                  <a:pt x="172191" y="5702661"/>
                </a:lnTo>
                <a:lnTo>
                  <a:pt x="147902" y="5664486"/>
                </a:lnTo>
                <a:lnTo>
                  <a:pt x="125273" y="5625194"/>
                </a:lnTo>
                <a:lnTo>
                  <a:pt x="104353" y="5584833"/>
                </a:lnTo>
                <a:lnTo>
                  <a:pt x="85191" y="5543454"/>
                </a:lnTo>
                <a:lnTo>
                  <a:pt x="67838" y="5501105"/>
                </a:lnTo>
                <a:lnTo>
                  <a:pt x="52341" y="5457836"/>
                </a:lnTo>
                <a:lnTo>
                  <a:pt x="38750" y="5413696"/>
                </a:lnTo>
                <a:lnTo>
                  <a:pt x="27115" y="5368734"/>
                </a:lnTo>
                <a:lnTo>
                  <a:pt x="17485" y="5323000"/>
                </a:lnTo>
                <a:lnTo>
                  <a:pt x="9909" y="5276543"/>
                </a:lnTo>
                <a:lnTo>
                  <a:pt x="4437" y="5229412"/>
                </a:lnTo>
                <a:lnTo>
                  <a:pt x="1117" y="5181657"/>
                </a:lnTo>
                <a:lnTo>
                  <a:pt x="0" y="5133327"/>
                </a:lnTo>
                <a:lnTo>
                  <a:pt x="0" y="1026668"/>
                </a:lnTo>
                <a:close/>
              </a:path>
            </a:pathLst>
          </a:custGeom>
          <a:ln w="254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155" y="910589"/>
            <a:ext cx="10838815" cy="5927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Dashboard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be used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view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CBuD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Status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State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selecting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State</a:t>
            </a:r>
            <a:r>
              <a:rPr lang="en-US" sz="2000" b="1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000" b="1" dirty="0">
              <a:solidFill>
                <a:srgbClr val="001F5F"/>
              </a:solidFill>
              <a:latin typeface="Arial"/>
              <a:cs typeface="Arial"/>
            </a:endParaRPr>
          </a:p>
          <a:p>
            <a:pPr marL="812800" lvl="1" indent="-342900"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"/>
                <a:cs typeface="Arial"/>
                <a:hlinkClick r:id="rId2"/>
              </a:rPr>
              <a:t>https://app.powerbi.com/view?r=eyJrIjoiOWY2NzFhMDYtM2I3My00Zjg2LTg3MDEtZTkyMTVlOTc0NTZhIiwidCI6IjYzMzI3N2ExLTFmMDctNGU5Mi04MDQwLWNiOGNkYmQ2NTQxNCJ9&amp;pageName=ReportSection4884ae955c840ca8276d</a:t>
            </a:r>
            <a:endParaRPr lang="en-US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000" b="1" dirty="0">
                <a:latin typeface="Arial"/>
                <a:cs typeface="Arial"/>
              </a:rPr>
              <a:t>Dashboard on </a:t>
            </a:r>
            <a:r>
              <a:rPr lang="en-US" sz="2000" b="1" dirty="0" err="1">
                <a:latin typeface="Arial"/>
                <a:cs typeface="Arial"/>
              </a:rPr>
              <a:t>CBuD</a:t>
            </a:r>
            <a:r>
              <a:rPr lang="en-US" sz="2000" b="1" dirty="0">
                <a:latin typeface="Arial"/>
                <a:cs typeface="Arial"/>
              </a:rPr>
              <a:t> Portal:</a:t>
            </a:r>
          </a:p>
          <a:p>
            <a:pPr marL="812800" lvl="1" indent="-342900"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"/>
                <a:cs typeface="Arial"/>
                <a:hlinkClick r:id="rId3"/>
              </a:rPr>
              <a:t>https://cbud.gov.in/statsBoard</a:t>
            </a:r>
            <a:endParaRPr lang="en-US" sz="2000" dirty="0">
              <a:latin typeface="Arial"/>
              <a:cs typeface="Arial"/>
            </a:endParaRPr>
          </a:p>
          <a:p>
            <a:pPr marL="812800" lvl="1" indent="-342900"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"/>
                <a:cs typeface="Arial"/>
              </a:rPr>
              <a:t>Users can login with their App credentials on the Portal </a:t>
            </a:r>
          </a:p>
          <a:p>
            <a:pPr marL="812800" lvl="1" indent="-342900"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"/>
                <a:cs typeface="Arial"/>
              </a:rPr>
              <a:t>Details of the Users under the tree can be viewed  </a:t>
            </a:r>
          </a:p>
          <a:p>
            <a:pPr marL="812800" lvl="1" indent="-342900"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"/>
                <a:cs typeface="Arial"/>
              </a:rPr>
              <a:t>Current Status of Central/State Utility owners can be viewed </a:t>
            </a:r>
          </a:p>
          <a:p>
            <a:pPr marL="812800" lvl="1" indent="-342900"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"/>
                <a:cs typeface="Arial"/>
              </a:rPr>
              <a:t>Current Status of registered Excavators can be viewed </a:t>
            </a:r>
          </a:p>
          <a:p>
            <a:pPr marL="812800" lvl="1" indent="-342900"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"/>
                <a:cs typeface="Arial"/>
              </a:rPr>
              <a:t>Current Status of enquiries raised by Excavators can be viewed </a:t>
            </a:r>
          </a:p>
          <a:p>
            <a:pPr marL="812800" lvl="1" indent="-342900"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7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9586" y="30860"/>
            <a:ext cx="556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0" dirty="0">
                <a:solidFill>
                  <a:srgbClr val="001F5F"/>
                </a:solidFill>
                <a:latin typeface="Tahoma"/>
                <a:cs typeface="Tahoma"/>
              </a:rPr>
              <a:t>Da</a:t>
            </a:r>
            <a:r>
              <a:rPr sz="2400" spc="65" dirty="0">
                <a:solidFill>
                  <a:srgbClr val="001F5F"/>
                </a:solidFill>
                <a:latin typeface="Tahoma"/>
                <a:cs typeface="Tahoma"/>
              </a:rPr>
              <a:t>s</a:t>
            </a:r>
            <a:r>
              <a:rPr sz="2400" spc="95" dirty="0">
                <a:solidFill>
                  <a:srgbClr val="001F5F"/>
                </a:solidFill>
                <a:latin typeface="Tahoma"/>
                <a:cs typeface="Tahoma"/>
              </a:rPr>
              <a:t>h</a:t>
            </a:r>
            <a:r>
              <a:rPr sz="2400" spc="100" dirty="0">
                <a:solidFill>
                  <a:srgbClr val="001F5F"/>
                </a:solidFill>
                <a:latin typeface="Tahoma"/>
                <a:cs typeface="Tahoma"/>
              </a:rPr>
              <a:t>b</a:t>
            </a:r>
            <a:r>
              <a:rPr sz="2400" spc="85" dirty="0">
                <a:solidFill>
                  <a:srgbClr val="001F5F"/>
                </a:solidFill>
                <a:latin typeface="Tahoma"/>
                <a:cs typeface="Tahoma"/>
              </a:rPr>
              <a:t>oard</a:t>
            </a:r>
            <a:r>
              <a:rPr sz="2400" spc="-22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ahoma"/>
                <a:cs typeface="Tahoma"/>
              </a:rPr>
              <a:t>for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Tahoma"/>
                <a:cs typeface="Tahoma"/>
              </a:rPr>
              <a:t>monitori</a:t>
            </a:r>
            <a:r>
              <a:rPr sz="2400" spc="60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2400" spc="114" dirty="0">
                <a:solidFill>
                  <a:srgbClr val="001F5F"/>
                </a:solidFill>
                <a:latin typeface="Tahoma"/>
                <a:cs typeface="Tahoma"/>
              </a:rPr>
              <a:t>g</a:t>
            </a:r>
            <a:r>
              <a:rPr sz="2400" spc="-2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Tahoma"/>
                <a:cs typeface="Tahoma"/>
              </a:rPr>
              <a:t>p</a:t>
            </a:r>
            <a:r>
              <a:rPr sz="2400" spc="45" dirty="0">
                <a:solidFill>
                  <a:srgbClr val="001F5F"/>
                </a:solidFill>
                <a:latin typeface="Tahoma"/>
                <a:cs typeface="Tahoma"/>
              </a:rPr>
              <a:t>r</a:t>
            </a:r>
            <a:r>
              <a:rPr sz="2400" spc="50" dirty="0">
                <a:solidFill>
                  <a:srgbClr val="001F5F"/>
                </a:solidFill>
                <a:latin typeface="Tahoma"/>
                <a:cs typeface="Tahoma"/>
              </a:rPr>
              <a:t>ogre</a:t>
            </a:r>
            <a:r>
              <a:rPr sz="2400" spc="100" dirty="0">
                <a:solidFill>
                  <a:srgbClr val="001F5F"/>
                </a:solidFill>
                <a:latin typeface="Tahoma"/>
                <a:cs typeface="Tahoma"/>
              </a:rPr>
              <a:t>ss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Dashboard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9982200" cy="583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0549" y="1290841"/>
            <a:ext cx="2537309" cy="44822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4195" y="1640281"/>
            <a:ext cx="58635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40" dirty="0">
                <a:solidFill>
                  <a:srgbClr val="001F5F"/>
                </a:solidFill>
                <a:latin typeface="Tahoma"/>
                <a:cs typeface="Tahoma"/>
              </a:rPr>
              <a:t>2.</a:t>
            </a:r>
            <a:r>
              <a:rPr sz="2800" spc="-22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ahoma"/>
                <a:cs typeface="Tahoma"/>
              </a:rPr>
              <a:t>Ex</a:t>
            </a:r>
            <a:r>
              <a:rPr sz="2800" spc="-25" dirty="0">
                <a:solidFill>
                  <a:srgbClr val="001F5F"/>
                </a:solidFill>
                <a:latin typeface="Tahoma"/>
                <a:cs typeface="Tahoma"/>
              </a:rPr>
              <a:t>c</a:t>
            </a:r>
            <a:r>
              <a:rPr sz="2800" spc="114" dirty="0">
                <a:solidFill>
                  <a:srgbClr val="001F5F"/>
                </a:solidFill>
                <a:latin typeface="Tahoma"/>
                <a:cs typeface="Tahoma"/>
              </a:rPr>
              <a:t>avato</a:t>
            </a:r>
            <a:r>
              <a:rPr sz="2800" spc="-20" dirty="0">
                <a:solidFill>
                  <a:srgbClr val="001F5F"/>
                </a:solidFill>
                <a:latin typeface="Tahoma"/>
                <a:cs typeface="Tahoma"/>
              </a:rPr>
              <a:t>r</a:t>
            </a:r>
            <a:r>
              <a:rPr sz="2800" spc="-2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001F5F"/>
                </a:solidFill>
                <a:latin typeface="Tahoma"/>
                <a:cs typeface="Tahoma"/>
              </a:rPr>
              <a:t>Registrat</a:t>
            </a:r>
            <a:r>
              <a:rPr sz="2800" spc="15" dirty="0">
                <a:solidFill>
                  <a:srgbClr val="001F5F"/>
                </a:solidFill>
                <a:latin typeface="Tahoma"/>
                <a:cs typeface="Tahoma"/>
              </a:rPr>
              <a:t>i</a:t>
            </a:r>
            <a:r>
              <a:rPr sz="2800" spc="70" dirty="0">
                <a:solidFill>
                  <a:srgbClr val="001F5F"/>
                </a:solidFill>
                <a:latin typeface="Tahoma"/>
                <a:cs typeface="Tahoma"/>
              </a:rPr>
              <a:t>on</a:t>
            </a:r>
            <a:r>
              <a:rPr sz="2800" spc="-2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-350" dirty="0">
                <a:solidFill>
                  <a:srgbClr val="001F5F"/>
                </a:solidFill>
                <a:latin typeface="Tahoma"/>
                <a:cs typeface="Tahoma"/>
              </a:rPr>
              <a:t>/</a:t>
            </a:r>
            <a:r>
              <a:rPr sz="2800" spc="-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-105" dirty="0">
                <a:solidFill>
                  <a:srgbClr val="001F5F"/>
                </a:solidFill>
                <a:latin typeface="Tahoma"/>
                <a:cs typeface="Tahoma"/>
              </a:rPr>
              <a:t>L</a:t>
            </a:r>
            <a:r>
              <a:rPr sz="2800" spc="-130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2800" spc="55" dirty="0">
                <a:solidFill>
                  <a:srgbClr val="001F5F"/>
                </a:solidFill>
                <a:latin typeface="Tahoma"/>
                <a:cs typeface="Tahoma"/>
              </a:rPr>
              <a:t>gin  </a:t>
            </a:r>
            <a:r>
              <a:rPr sz="2800" spc="70" dirty="0">
                <a:solidFill>
                  <a:srgbClr val="001F5F"/>
                </a:solidFill>
                <a:latin typeface="Tahoma"/>
                <a:cs typeface="Tahoma"/>
              </a:rPr>
              <a:t>only</a:t>
            </a:r>
            <a:r>
              <a:rPr sz="2800" spc="-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140" dirty="0">
                <a:solidFill>
                  <a:srgbClr val="001F5F"/>
                </a:solidFill>
                <a:latin typeface="Tahoma"/>
                <a:cs typeface="Tahoma"/>
              </a:rPr>
              <a:t>by</a:t>
            </a:r>
            <a:r>
              <a:rPr sz="2800" spc="-22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001F5F"/>
                </a:solidFill>
                <a:latin typeface="Tahoma"/>
                <a:cs typeface="Tahoma"/>
              </a:rPr>
              <a:t>Excavating</a:t>
            </a:r>
            <a:r>
              <a:rPr sz="2800" spc="-2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110" dirty="0">
                <a:solidFill>
                  <a:srgbClr val="001F5F"/>
                </a:solidFill>
                <a:latin typeface="Tahoma"/>
                <a:cs typeface="Tahoma"/>
              </a:rPr>
              <a:t>Agenc</a:t>
            </a:r>
            <a:r>
              <a:rPr sz="2800" spc="60" dirty="0">
                <a:solidFill>
                  <a:srgbClr val="001F5F"/>
                </a:solidFill>
                <a:latin typeface="Tahoma"/>
                <a:cs typeface="Tahoma"/>
              </a:rPr>
              <a:t>i</a:t>
            </a:r>
            <a:r>
              <a:rPr sz="2800" spc="85" dirty="0">
                <a:solidFill>
                  <a:srgbClr val="001F5F"/>
                </a:solidFill>
                <a:latin typeface="Tahoma"/>
                <a:cs typeface="Tahoma"/>
              </a:rPr>
              <a:t>es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169875"/>
            <a:ext cx="9330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001F5F"/>
                </a:solidFill>
                <a:latin typeface="Tahoma"/>
                <a:cs typeface="Tahoma"/>
              </a:rPr>
              <a:t>Excavator</a:t>
            </a:r>
            <a:r>
              <a:rPr sz="2400" spc="-2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Tahoma"/>
                <a:cs typeface="Tahoma"/>
              </a:rPr>
              <a:t>Registration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300" dirty="0">
                <a:solidFill>
                  <a:srgbClr val="001F5F"/>
                </a:solidFill>
                <a:latin typeface="Tahoma"/>
                <a:cs typeface="Tahoma"/>
              </a:rPr>
              <a:t>/</a:t>
            </a:r>
            <a:r>
              <a:rPr sz="2400" spc="-1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Login</a:t>
            </a:r>
            <a:r>
              <a:rPr sz="2400" spc="30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Tahoma"/>
                <a:cs typeface="Tahoma"/>
              </a:rPr>
              <a:t>only</a:t>
            </a:r>
            <a:r>
              <a:rPr sz="2400" spc="-1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001F5F"/>
                </a:solidFill>
                <a:latin typeface="Tahoma"/>
                <a:cs typeface="Tahoma"/>
              </a:rPr>
              <a:t>by</a:t>
            </a:r>
            <a:r>
              <a:rPr sz="2400" spc="-1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Tahoma"/>
                <a:cs typeface="Tahoma"/>
              </a:rPr>
              <a:t>Excavating</a:t>
            </a:r>
            <a:r>
              <a:rPr sz="2400" spc="-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01F5F"/>
                </a:solidFill>
                <a:latin typeface="Tahoma"/>
                <a:cs typeface="Tahoma"/>
              </a:rPr>
              <a:t>Agencies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788" y="131175"/>
            <a:ext cx="591089" cy="5910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75444" y="6291478"/>
            <a:ext cx="2648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Available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Options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after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Excavator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68533" y="6505143"/>
            <a:ext cx="4616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Login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95" y="829055"/>
            <a:ext cx="2743200" cy="52059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6204" y="839724"/>
            <a:ext cx="2653284" cy="52059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72371" y="839724"/>
            <a:ext cx="2846831" cy="53629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99033" y="6162243"/>
            <a:ext cx="24237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Open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CBuD </a:t>
            </a:r>
            <a:r>
              <a:rPr sz="1400" dirty="0">
                <a:latin typeface="Arial MT"/>
                <a:cs typeface="Arial MT"/>
              </a:rPr>
              <a:t>App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Click</a:t>
            </a:r>
            <a:endParaRPr sz="1400"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Sign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UP/Register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5529" y="6291478"/>
            <a:ext cx="18402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Fill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required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Details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18276" y="839724"/>
            <a:ext cx="2845307" cy="52943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182105" y="6231737"/>
            <a:ext cx="22345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Login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registered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mobile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number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as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Excavator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3350" y="84785"/>
            <a:ext cx="3874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2400" spc="-55" dirty="0">
                <a:solidFill>
                  <a:srgbClr val="001F5F"/>
                </a:solidFill>
                <a:latin typeface="Tahoma"/>
                <a:cs typeface="Tahoma"/>
              </a:rPr>
              <a:t>w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Enquiry</a:t>
            </a:r>
            <a:r>
              <a:rPr sz="2400" spc="-2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01F5F"/>
                </a:solidFill>
                <a:latin typeface="Tahoma"/>
                <a:cs typeface="Tahoma"/>
              </a:rPr>
              <a:t>Submission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772" y="50514"/>
            <a:ext cx="11945620" cy="6117590"/>
            <a:chOff x="80772" y="50514"/>
            <a:chExt cx="11945620" cy="6117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933" y="50514"/>
              <a:ext cx="592391" cy="5923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50236" y="3178682"/>
              <a:ext cx="308610" cy="171450"/>
            </a:xfrm>
            <a:custGeom>
              <a:avLst/>
              <a:gdLst/>
              <a:ahLst/>
              <a:cxnLst/>
              <a:rect l="l" t="t" r="r" b="b"/>
              <a:pathLst>
                <a:path w="308610" h="171450">
                  <a:moveTo>
                    <a:pt x="137159" y="0"/>
                  </a:moveTo>
                  <a:lnTo>
                    <a:pt x="137159" y="171450"/>
                  </a:lnTo>
                  <a:lnTo>
                    <a:pt x="251459" y="114300"/>
                  </a:lnTo>
                  <a:lnTo>
                    <a:pt x="165734" y="114300"/>
                  </a:lnTo>
                  <a:lnTo>
                    <a:pt x="165734" y="57150"/>
                  </a:lnTo>
                  <a:lnTo>
                    <a:pt x="251459" y="57150"/>
                  </a:lnTo>
                  <a:lnTo>
                    <a:pt x="137159" y="0"/>
                  </a:lnTo>
                  <a:close/>
                </a:path>
                <a:path w="308610" h="171450">
                  <a:moveTo>
                    <a:pt x="137159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137159" y="114300"/>
                  </a:lnTo>
                  <a:lnTo>
                    <a:pt x="137159" y="57150"/>
                  </a:lnTo>
                  <a:close/>
                </a:path>
                <a:path w="308610" h="171450">
                  <a:moveTo>
                    <a:pt x="251459" y="57150"/>
                  </a:moveTo>
                  <a:lnTo>
                    <a:pt x="165734" y="57150"/>
                  </a:lnTo>
                  <a:lnTo>
                    <a:pt x="165734" y="114300"/>
                  </a:lnTo>
                  <a:lnTo>
                    <a:pt x="251459" y="114300"/>
                  </a:lnTo>
                  <a:lnTo>
                    <a:pt x="308609" y="85725"/>
                  </a:lnTo>
                  <a:lnTo>
                    <a:pt x="251459" y="57150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" y="620268"/>
              <a:ext cx="2577084" cy="5547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37275" y="3262503"/>
              <a:ext cx="308610" cy="171450"/>
            </a:xfrm>
            <a:custGeom>
              <a:avLst/>
              <a:gdLst/>
              <a:ahLst/>
              <a:cxnLst/>
              <a:rect l="l" t="t" r="r" b="b"/>
              <a:pathLst>
                <a:path w="308610" h="171450">
                  <a:moveTo>
                    <a:pt x="137160" y="0"/>
                  </a:moveTo>
                  <a:lnTo>
                    <a:pt x="137160" y="171450"/>
                  </a:lnTo>
                  <a:lnTo>
                    <a:pt x="251460" y="114300"/>
                  </a:lnTo>
                  <a:lnTo>
                    <a:pt x="165735" y="114300"/>
                  </a:lnTo>
                  <a:lnTo>
                    <a:pt x="165735" y="57150"/>
                  </a:lnTo>
                  <a:lnTo>
                    <a:pt x="251460" y="57150"/>
                  </a:lnTo>
                  <a:lnTo>
                    <a:pt x="137160" y="0"/>
                  </a:lnTo>
                  <a:close/>
                </a:path>
                <a:path w="308610" h="171450">
                  <a:moveTo>
                    <a:pt x="137160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137160" y="114300"/>
                  </a:lnTo>
                  <a:lnTo>
                    <a:pt x="137160" y="57150"/>
                  </a:lnTo>
                  <a:close/>
                </a:path>
                <a:path w="308610" h="171450">
                  <a:moveTo>
                    <a:pt x="251460" y="57150"/>
                  </a:moveTo>
                  <a:lnTo>
                    <a:pt x="165735" y="57150"/>
                  </a:lnTo>
                  <a:lnTo>
                    <a:pt x="165735" y="114300"/>
                  </a:lnTo>
                  <a:lnTo>
                    <a:pt x="251460" y="114300"/>
                  </a:lnTo>
                  <a:lnTo>
                    <a:pt x="308610" y="85725"/>
                  </a:lnTo>
                  <a:lnTo>
                    <a:pt x="251460" y="57150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3032" y="585215"/>
              <a:ext cx="2732532" cy="55473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849867" y="3273171"/>
              <a:ext cx="308610" cy="171450"/>
            </a:xfrm>
            <a:custGeom>
              <a:avLst/>
              <a:gdLst/>
              <a:ahLst/>
              <a:cxnLst/>
              <a:rect l="l" t="t" r="r" b="b"/>
              <a:pathLst>
                <a:path w="308609" h="171450">
                  <a:moveTo>
                    <a:pt x="137159" y="0"/>
                  </a:moveTo>
                  <a:lnTo>
                    <a:pt x="137159" y="171450"/>
                  </a:lnTo>
                  <a:lnTo>
                    <a:pt x="251459" y="114300"/>
                  </a:lnTo>
                  <a:lnTo>
                    <a:pt x="165734" y="114300"/>
                  </a:lnTo>
                  <a:lnTo>
                    <a:pt x="165734" y="57150"/>
                  </a:lnTo>
                  <a:lnTo>
                    <a:pt x="251459" y="57150"/>
                  </a:lnTo>
                  <a:lnTo>
                    <a:pt x="137159" y="0"/>
                  </a:lnTo>
                  <a:close/>
                </a:path>
                <a:path w="308609" h="171450">
                  <a:moveTo>
                    <a:pt x="137159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137159" y="114300"/>
                  </a:lnTo>
                  <a:lnTo>
                    <a:pt x="137159" y="57150"/>
                  </a:lnTo>
                  <a:close/>
                </a:path>
                <a:path w="308609" h="171450">
                  <a:moveTo>
                    <a:pt x="251459" y="57150"/>
                  </a:moveTo>
                  <a:lnTo>
                    <a:pt x="165734" y="57150"/>
                  </a:lnTo>
                  <a:lnTo>
                    <a:pt x="165734" y="114300"/>
                  </a:lnTo>
                  <a:lnTo>
                    <a:pt x="251459" y="114300"/>
                  </a:lnTo>
                  <a:lnTo>
                    <a:pt x="308609" y="85725"/>
                  </a:lnTo>
                  <a:lnTo>
                    <a:pt x="251459" y="57150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7504" y="568451"/>
              <a:ext cx="2903220" cy="55808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2664" y="585215"/>
              <a:ext cx="2903220" cy="554736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8739" y="6352032"/>
            <a:ext cx="8811895" cy="30670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latin typeface="Arial MT"/>
                <a:cs typeface="Arial MT"/>
              </a:rPr>
              <a:t>New </a:t>
            </a:r>
            <a:r>
              <a:rPr sz="1400" dirty="0">
                <a:latin typeface="Arial MT"/>
                <a:cs typeface="Arial MT"/>
              </a:rPr>
              <a:t>Enquiry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Wingdings"/>
                <a:cs typeface="Wingdings"/>
              </a:rPr>
              <a:t>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MT"/>
                <a:cs typeface="Arial MT"/>
              </a:rPr>
              <a:t>Fill </a:t>
            </a:r>
            <a:r>
              <a:rPr sz="1400" dirty="0">
                <a:latin typeface="Arial MT"/>
                <a:cs typeface="Arial MT"/>
              </a:rPr>
              <a:t>up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information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Wingdings"/>
                <a:cs typeface="Wingdings"/>
              </a:rPr>
              <a:t>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MT"/>
                <a:cs typeface="Arial MT"/>
              </a:rPr>
              <a:t>Trace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route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Map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Wingdings"/>
                <a:cs typeface="Wingdings"/>
              </a:rPr>
              <a:t>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MT"/>
                <a:cs typeface="Arial MT"/>
              </a:rPr>
              <a:t>Save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draft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Wingdings"/>
                <a:cs typeface="Wingdings"/>
              </a:rPr>
              <a:t>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MT"/>
                <a:cs typeface="Arial MT"/>
              </a:rPr>
              <a:t>Submit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enquiry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2564" y="205232"/>
            <a:ext cx="58064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5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</a:rPr>
              <a:t>Type of Enquiries </a:t>
            </a:r>
            <a:endParaRPr sz="4800" spc="-5" dirty="0">
              <a:solidFill>
                <a:srgbClr val="002060"/>
              </a:solidFill>
              <a:uFill>
                <a:solidFill>
                  <a:srgbClr val="00AFEF"/>
                </a:solidFill>
              </a:u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763" y="1319528"/>
            <a:ext cx="11042015" cy="2437847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0"/>
              </a:spcBef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z="2400" b="1" dirty="0">
                <a:latin typeface="Arial"/>
                <a:cs typeface="Arial"/>
              </a:rPr>
              <a:t>Emergency Enquiry </a:t>
            </a:r>
          </a:p>
          <a:p>
            <a:pPr marL="812800" lvl="1" indent="-342900">
              <a:spcBef>
                <a:spcPts val="810"/>
              </a:spcBef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Arial"/>
                <a:cs typeface="Arial"/>
              </a:rPr>
              <a:t>The option can be used by excavators if emergency digging is needed to be carries out in next 48 hours.</a:t>
            </a:r>
          </a:p>
          <a:p>
            <a:pPr marL="355600" indent="-342900">
              <a:spcBef>
                <a:spcPts val="810"/>
              </a:spcBef>
              <a:buSzPct val="75000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b="1" dirty="0">
                <a:latin typeface="Arial"/>
                <a:cs typeface="Arial"/>
              </a:rPr>
              <a:t>Normal Enquiry </a:t>
            </a:r>
          </a:p>
          <a:p>
            <a:pPr marL="812800" lvl="1" indent="-342900">
              <a:spcBef>
                <a:spcPts val="810"/>
              </a:spcBef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Arial"/>
                <a:cs typeface="Arial"/>
              </a:rPr>
              <a:t>This enquiry will be acknowledged within 10 days</a:t>
            </a:r>
            <a:endParaRPr lang="en-US" sz="2400" b="1" dirty="0">
              <a:latin typeface="Arial"/>
              <a:cs typeface="Arial"/>
            </a:endParaRPr>
          </a:p>
          <a:p>
            <a:pPr marR="569595" algn="r">
              <a:lnSpc>
                <a:spcPts val="1355"/>
              </a:lnSpc>
            </a:pPr>
            <a:endParaRPr sz="1200" dirty="0">
              <a:latin typeface="Calibri"/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854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7894" y="712977"/>
            <a:ext cx="2256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notification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334" y="715467"/>
            <a:ext cx="21431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Email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notification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7793" y="789177"/>
            <a:ext cx="2018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SMS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notification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588" y="5908547"/>
            <a:ext cx="9700260" cy="830580"/>
          </a:xfrm>
          <a:prstGeom prst="rect">
            <a:avLst/>
          </a:prstGeom>
          <a:solidFill>
            <a:srgbClr val="C5DFB4"/>
          </a:solidFill>
          <a:ln w="9525">
            <a:solidFill>
              <a:srgbClr val="2E528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600" b="1" spc="-10" dirty="0">
                <a:latin typeface="Arial"/>
                <a:cs typeface="Arial"/>
              </a:rPr>
              <a:t>Excavators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will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get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confirmation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submission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SMS,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email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in-app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notification.</a:t>
            </a:r>
            <a:endParaRPr sz="1600">
              <a:latin typeface="Arial MT"/>
              <a:cs typeface="Arial MT"/>
            </a:endParaRPr>
          </a:p>
          <a:p>
            <a:pPr marL="377825" indent="-28702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latin typeface="Arial MT"/>
                <a:cs typeface="Arial MT"/>
              </a:rPr>
              <a:t>Excavator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will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able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details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Owners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alongwith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‘Click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Call’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App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Login.</a:t>
            </a:r>
            <a:endParaRPr sz="1600">
              <a:latin typeface="Arial MT"/>
              <a:cs typeface="Arial MT"/>
            </a:endParaRPr>
          </a:p>
          <a:p>
            <a:pPr marL="377825" indent="-28702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latin typeface="Arial MT"/>
                <a:cs typeface="Arial MT"/>
              </a:rPr>
              <a:t>Excavator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will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know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status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acknowledgement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from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owner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through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App/Email/SMS.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76242" y="134239"/>
            <a:ext cx="3898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ahoma"/>
                <a:cs typeface="Tahoma"/>
              </a:rPr>
              <a:t>No</a:t>
            </a:r>
            <a:r>
              <a:rPr sz="2400" spc="-15" dirty="0">
                <a:solidFill>
                  <a:srgbClr val="001F5F"/>
                </a:solidFill>
                <a:latin typeface="Tahoma"/>
                <a:cs typeface="Tahoma"/>
              </a:rPr>
              <a:t>t</a:t>
            </a:r>
            <a:r>
              <a:rPr sz="2400" spc="55" dirty="0">
                <a:solidFill>
                  <a:srgbClr val="001F5F"/>
                </a:solidFill>
                <a:latin typeface="Tahoma"/>
                <a:cs typeface="Tahoma"/>
              </a:rPr>
              <a:t>ifica</a:t>
            </a:r>
            <a:r>
              <a:rPr sz="2400" spc="20" dirty="0">
                <a:solidFill>
                  <a:srgbClr val="001F5F"/>
                </a:solidFill>
                <a:latin typeface="Tahoma"/>
                <a:cs typeface="Tahoma"/>
              </a:rPr>
              <a:t>tion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ahoma"/>
                <a:cs typeface="Tahoma"/>
              </a:rPr>
              <a:t>to</a:t>
            </a:r>
            <a:r>
              <a:rPr sz="2400" spc="-1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110" dirty="0">
                <a:solidFill>
                  <a:srgbClr val="001F5F"/>
                </a:solidFill>
                <a:latin typeface="Tahoma"/>
                <a:cs typeface="Tahoma"/>
              </a:rPr>
              <a:t>Ex</a:t>
            </a:r>
            <a:r>
              <a:rPr sz="2400" spc="165" dirty="0">
                <a:solidFill>
                  <a:srgbClr val="001F5F"/>
                </a:solidFill>
                <a:latin typeface="Tahoma"/>
                <a:cs typeface="Tahoma"/>
              </a:rPr>
              <a:t>cav</a:t>
            </a:r>
            <a:r>
              <a:rPr sz="2400" spc="180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tor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788" y="131175"/>
            <a:ext cx="591089" cy="59108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968" y="1187196"/>
            <a:ext cx="2607564" cy="46588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5788" y="1222817"/>
            <a:ext cx="5871971" cy="462324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13519" y="1299972"/>
            <a:ext cx="2889504" cy="454609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6571" y="53720"/>
            <a:ext cx="5316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Check</a:t>
            </a:r>
            <a:r>
              <a:rPr sz="32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Acknowledgement</a:t>
            </a:r>
            <a:r>
              <a:rPr sz="32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Status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696468"/>
            <a:ext cx="2616708" cy="54650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1904" y="696468"/>
            <a:ext cx="2525268" cy="54650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3411" y="696468"/>
            <a:ext cx="2801112" cy="54650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4835" y="690372"/>
            <a:ext cx="2679192" cy="54665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5823" y="6357924"/>
            <a:ext cx="1617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Enquiry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Status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44888" y="6276238"/>
            <a:ext cx="13423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Select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submitted</a:t>
            </a:r>
            <a:endParaRPr sz="14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Enquiry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2361" y="6276238"/>
            <a:ext cx="18256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Unacknowledged</a:t>
            </a:r>
            <a:endParaRPr sz="140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Enquiry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2226" y="6276238"/>
            <a:ext cx="178371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Ongoing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Enquiry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388" y="1112739"/>
            <a:ext cx="3159125" cy="4956810"/>
            <a:chOff x="56388" y="1112739"/>
            <a:chExt cx="3159125" cy="4956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" y="1112739"/>
              <a:ext cx="2682990" cy="49567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39161" y="2058161"/>
              <a:ext cx="762000" cy="2820035"/>
            </a:xfrm>
            <a:custGeom>
              <a:avLst/>
              <a:gdLst/>
              <a:ahLst/>
              <a:cxnLst/>
              <a:rect l="l" t="t" r="r" b="b"/>
              <a:pathLst>
                <a:path w="762000" h="2820035">
                  <a:moveTo>
                    <a:pt x="74675" y="0"/>
                  </a:moveTo>
                  <a:lnTo>
                    <a:pt x="761619" y="635"/>
                  </a:lnTo>
                </a:path>
                <a:path w="762000" h="2820035">
                  <a:moveTo>
                    <a:pt x="0" y="2819400"/>
                  </a:moveTo>
                  <a:lnTo>
                    <a:pt x="686943" y="2820035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01161" y="4191000"/>
            <a:ext cx="8627745" cy="1997983"/>
          </a:xfrm>
          <a:prstGeom prst="rect">
            <a:avLst/>
          </a:prstGeom>
          <a:ln w="254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045"/>
              </a:lnSpc>
            </a:pPr>
            <a:r>
              <a:rPr sz="1400" b="1" spc="-5" dirty="0">
                <a:latin typeface="Arial"/>
                <a:cs typeface="Arial"/>
              </a:rPr>
              <a:t>Objective:</a:t>
            </a:r>
            <a:endParaRPr sz="1400" dirty="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1600" spc="5" dirty="0">
                <a:latin typeface="Arial MT"/>
                <a:cs typeface="Arial MT"/>
              </a:rPr>
              <a:t>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provide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 interface</a:t>
            </a:r>
            <a:r>
              <a:rPr lang="en-IN" sz="1600" spc="5" dirty="0">
                <a:latin typeface="Arial MT"/>
                <a:cs typeface="Arial MT"/>
              </a:rPr>
              <a:t>/</a:t>
            </a:r>
            <a:r>
              <a:rPr sz="1600" spc="-5" dirty="0">
                <a:latin typeface="Arial MT"/>
                <a:cs typeface="Arial MT"/>
              </a:rPr>
              <a:t>communication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channel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lang="en-US" sz="1600" spc="5" dirty="0">
                <a:latin typeface="Arial MT"/>
                <a:cs typeface="Arial MT"/>
              </a:rPr>
              <a:t>between</a:t>
            </a:r>
            <a:r>
              <a:rPr sz="1600" spc="5" dirty="0">
                <a:latin typeface="Arial MT"/>
                <a:cs typeface="Arial MT"/>
              </a:rPr>
              <a:t>:</a:t>
            </a:r>
            <a:endParaRPr sz="1600" dirty="0">
              <a:latin typeface="Arial MT"/>
              <a:cs typeface="Arial MT"/>
            </a:endParaRPr>
          </a:p>
          <a:p>
            <a:pPr marL="433705" indent="-343535">
              <a:lnSpc>
                <a:spcPct val="100000"/>
              </a:lnSpc>
              <a:spcBef>
                <a:spcPts val="170"/>
              </a:spcBef>
              <a:buChar char="•"/>
              <a:tabLst>
                <a:tab pos="433705" algn="l"/>
                <a:tab pos="434340" algn="l"/>
              </a:tabLst>
            </a:pPr>
            <a:r>
              <a:rPr sz="1600" spc="-5" dirty="0" err="1">
                <a:latin typeface="Arial MT"/>
                <a:cs typeface="Arial MT"/>
              </a:rPr>
              <a:t>Excavat</a:t>
            </a:r>
            <a:r>
              <a:rPr lang="en-IN" sz="1600" spc="-5" dirty="0">
                <a:latin typeface="Arial MT"/>
                <a:cs typeface="Arial MT"/>
              </a:rPr>
              <a:t>ors</a:t>
            </a:r>
            <a:r>
              <a:rPr sz="1600" dirty="0">
                <a:latin typeface="Arial MT"/>
                <a:cs typeface="Arial MT"/>
              </a:rPr>
              <a:t> /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Digging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agencies</a:t>
            </a:r>
            <a:endParaRPr sz="1600" dirty="0">
              <a:latin typeface="Arial MT"/>
              <a:cs typeface="Arial MT"/>
            </a:endParaRPr>
          </a:p>
          <a:p>
            <a:pPr marL="433705" indent="-343535">
              <a:lnSpc>
                <a:spcPct val="100000"/>
              </a:lnSpc>
              <a:spcBef>
                <a:spcPts val="165"/>
              </a:spcBef>
              <a:buChar char="•"/>
              <a:tabLst>
                <a:tab pos="433705" algn="l"/>
                <a:tab pos="434340" algn="l"/>
              </a:tabLst>
            </a:pPr>
            <a:r>
              <a:rPr sz="1600" spc="-5" dirty="0">
                <a:latin typeface="Arial MT"/>
                <a:cs typeface="Arial MT"/>
              </a:rPr>
              <a:t>Utility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Asset</a:t>
            </a:r>
            <a:r>
              <a:rPr sz="1600" spc="-10" dirty="0">
                <a:latin typeface="Arial MT"/>
                <a:cs typeface="Arial MT"/>
              </a:rPr>
              <a:t> Owners</a:t>
            </a:r>
            <a:endParaRPr lang="en-US" sz="1600" spc="-10" dirty="0">
              <a:latin typeface="Arial MT"/>
              <a:cs typeface="Arial MT"/>
            </a:endParaRPr>
          </a:p>
          <a:p>
            <a:pPr marL="433705" indent="-343535">
              <a:lnSpc>
                <a:spcPct val="100000"/>
              </a:lnSpc>
              <a:spcBef>
                <a:spcPts val="165"/>
              </a:spcBef>
              <a:buChar char="•"/>
              <a:tabLst>
                <a:tab pos="433705" algn="l"/>
                <a:tab pos="434340" algn="l"/>
              </a:tabLst>
            </a:pPr>
            <a:endParaRPr sz="1600" dirty="0">
              <a:latin typeface="Arial MT"/>
              <a:cs typeface="Arial MT"/>
            </a:endParaRPr>
          </a:p>
          <a:p>
            <a:pPr marL="90805" marR="82550" algn="just">
              <a:lnSpc>
                <a:spcPts val="1730"/>
              </a:lnSpc>
            </a:pPr>
            <a:r>
              <a:rPr sz="1600" spc="5" dirty="0">
                <a:latin typeface="Arial MT"/>
                <a:cs typeface="Arial MT"/>
              </a:rPr>
              <a:t>To </a:t>
            </a:r>
            <a:r>
              <a:rPr sz="1600" spc="-5" dirty="0">
                <a:latin typeface="Arial MT"/>
                <a:cs typeface="Arial MT"/>
              </a:rPr>
              <a:t>coordinate </a:t>
            </a:r>
            <a:r>
              <a:rPr sz="1600" dirty="0">
                <a:latin typeface="Arial MT"/>
                <a:cs typeface="Arial MT"/>
              </a:rPr>
              <a:t>for </a:t>
            </a:r>
            <a:r>
              <a:rPr sz="1600" spc="-5" dirty="0">
                <a:latin typeface="Arial MT"/>
                <a:cs typeface="Arial MT"/>
              </a:rPr>
              <a:t>proposed excavation </a:t>
            </a:r>
            <a:r>
              <a:rPr sz="1600" dirty="0">
                <a:latin typeface="Arial MT"/>
                <a:cs typeface="Arial MT"/>
              </a:rPr>
              <a:t>/ </a:t>
            </a:r>
            <a:r>
              <a:rPr sz="1600" spc="-5" dirty="0">
                <a:latin typeface="Arial MT"/>
                <a:cs typeface="Arial MT"/>
              </a:rPr>
              <a:t>digging activities and </a:t>
            </a:r>
            <a:r>
              <a:rPr sz="1600" dirty="0">
                <a:latin typeface="Arial MT"/>
                <a:cs typeface="Arial MT"/>
              </a:rPr>
              <a:t>to </a:t>
            </a:r>
            <a:r>
              <a:rPr sz="1600" spc="-5" dirty="0">
                <a:latin typeface="Arial MT"/>
                <a:cs typeface="Arial MT"/>
              </a:rPr>
              <a:t>safeguard </a:t>
            </a:r>
            <a:r>
              <a:rPr sz="1600" dirty="0">
                <a:latin typeface="Arial MT"/>
                <a:cs typeface="Arial MT"/>
              </a:rPr>
              <a:t>existing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underlying utility assets like Optical Fibre Cables, Water Pipelines, Electric Cables, </a:t>
            </a:r>
            <a:r>
              <a:rPr sz="1600" dirty="0">
                <a:latin typeface="Arial MT"/>
                <a:cs typeface="Arial MT"/>
              </a:rPr>
              <a:t> Gas </a:t>
            </a:r>
            <a:r>
              <a:rPr sz="1600" spc="-5" dirty="0">
                <a:latin typeface="Arial MT"/>
                <a:cs typeface="Arial MT"/>
              </a:rPr>
              <a:t>Pipelines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etc. </a:t>
            </a:r>
            <a:r>
              <a:rPr sz="1600" dirty="0">
                <a:latin typeface="Arial MT"/>
                <a:cs typeface="Arial MT"/>
              </a:rPr>
              <a:t>from </a:t>
            </a:r>
            <a:r>
              <a:rPr sz="1600" spc="-5" dirty="0">
                <a:latin typeface="Arial MT"/>
                <a:cs typeface="Arial MT"/>
              </a:rPr>
              <a:t>damages.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9538" y="123571"/>
            <a:ext cx="5259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“Call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Before</a:t>
            </a:r>
            <a:r>
              <a:rPr sz="28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u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Dig”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Mobile</a:t>
            </a:r>
            <a:r>
              <a:rPr sz="28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App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4201" y="1143000"/>
            <a:ext cx="8675496" cy="2285241"/>
          </a:xfrm>
          <a:prstGeom prst="rect">
            <a:avLst/>
          </a:prstGeom>
          <a:ln w="25400">
            <a:solidFill>
              <a:srgbClr val="A4A4A4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b="1" spc="-5" dirty="0">
                <a:latin typeface="Arial"/>
                <a:cs typeface="Arial"/>
              </a:rPr>
              <a:t>Introduction:</a:t>
            </a:r>
            <a:endParaRPr dirty="0">
              <a:latin typeface="Arial"/>
              <a:cs typeface="Arial"/>
            </a:endParaRPr>
          </a:p>
          <a:p>
            <a:pPr marL="376555" marR="87249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5" dirty="0">
                <a:latin typeface="Arial MT"/>
                <a:cs typeface="Arial MT"/>
              </a:rPr>
              <a:t>DoT has developed </a:t>
            </a:r>
            <a:r>
              <a:rPr lang="en-US" sz="1600" spc="-5" dirty="0" err="1">
                <a:latin typeface="Arial MT"/>
                <a:cs typeface="Arial MT"/>
              </a:rPr>
              <a:t>CBuD</a:t>
            </a:r>
            <a:r>
              <a:rPr lang="en-US" sz="1600" spc="-5" dirty="0">
                <a:latin typeface="Arial MT"/>
                <a:cs typeface="Arial MT"/>
              </a:rPr>
              <a:t> App. A</a:t>
            </a:r>
            <a:r>
              <a:rPr sz="1600" spc="-5" dirty="0">
                <a:latin typeface="Arial MT"/>
                <a:cs typeface="Arial MT"/>
              </a:rPr>
              <a:t>gencies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undertak</a:t>
            </a:r>
            <a:r>
              <a:rPr lang="en-US" sz="1600" spc="-5" dirty="0">
                <a:latin typeface="Arial MT"/>
                <a:cs typeface="Arial MT"/>
              </a:rPr>
              <a:t>ing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excavation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activities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lang="en-US" sz="1600" spc="15" dirty="0">
                <a:latin typeface="Arial MT"/>
                <a:cs typeface="Arial MT"/>
              </a:rPr>
              <a:t>can intimate Utility Owners about the digging activity thus saving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50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underground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utility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assets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lang="en-US" sz="1600" spc="-10" dirty="0">
                <a:latin typeface="Arial MT"/>
                <a:cs typeface="Arial MT"/>
              </a:rPr>
              <a:t>from </a:t>
            </a:r>
            <a:r>
              <a:rPr sz="1600" spc="-5" dirty="0">
                <a:latin typeface="Arial MT"/>
                <a:cs typeface="Arial MT"/>
              </a:rPr>
              <a:t>get</a:t>
            </a:r>
            <a:r>
              <a:rPr lang="en-US" sz="1600" spc="-5" dirty="0">
                <a:latin typeface="Arial MT"/>
                <a:cs typeface="Arial MT"/>
              </a:rPr>
              <a:t>ting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damaged.</a:t>
            </a:r>
            <a:endParaRPr lang="en-US" sz="1600" spc="-5" dirty="0">
              <a:latin typeface="Arial MT"/>
              <a:cs typeface="Arial MT"/>
            </a:endParaRPr>
          </a:p>
          <a:p>
            <a:pPr marL="376555" marR="87249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5" dirty="0">
                <a:latin typeface="Arial MT"/>
                <a:cs typeface="Arial MT"/>
              </a:rPr>
              <a:t>Hon’ble PM has inaugurated this Mobile application on </a:t>
            </a:r>
            <a:r>
              <a:rPr lang="en-US" sz="1600" b="1" spc="-5" dirty="0">
                <a:latin typeface="Arial MT"/>
                <a:cs typeface="Arial MT"/>
              </a:rPr>
              <a:t>22.03.2023</a:t>
            </a:r>
            <a:r>
              <a:rPr lang="en-US" sz="1600" spc="-5" dirty="0">
                <a:latin typeface="Arial MT"/>
                <a:cs typeface="Arial MT"/>
              </a:rPr>
              <a:t>.</a:t>
            </a:r>
          </a:p>
          <a:p>
            <a:pPr marL="376555" marR="87249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5" dirty="0" err="1">
                <a:latin typeface="Arial MT"/>
                <a:cs typeface="Arial MT"/>
              </a:rPr>
              <a:t>CBuD</a:t>
            </a:r>
            <a:r>
              <a:rPr lang="en-US" sz="1600" spc="-5" dirty="0">
                <a:latin typeface="Arial MT"/>
                <a:cs typeface="Arial MT"/>
              </a:rPr>
              <a:t> App can be downloaded from </a:t>
            </a:r>
            <a:r>
              <a:rPr lang="en-US" sz="1600" b="1" spc="-5" dirty="0">
                <a:latin typeface="Arial MT"/>
                <a:cs typeface="Arial MT"/>
              </a:rPr>
              <a:t>Play store </a:t>
            </a:r>
            <a:r>
              <a:rPr lang="en-US" sz="1600" spc="-5" dirty="0">
                <a:latin typeface="Arial MT"/>
                <a:cs typeface="Arial MT"/>
              </a:rPr>
              <a:t>for Android devices  &amp; from </a:t>
            </a:r>
            <a:r>
              <a:rPr lang="en-US" sz="1600" b="1" spc="-5" dirty="0">
                <a:latin typeface="Arial MT"/>
                <a:cs typeface="Arial MT"/>
              </a:rPr>
              <a:t>APP Store </a:t>
            </a:r>
            <a:r>
              <a:rPr lang="en-US" sz="1600" spc="-5" dirty="0">
                <a:latin typeface="Arial MT"/>
                <a:cs typeface="Arial MT"/>
              </a:rPr>
              <a:t>for iOS devices.</a:t>
            </a:r>
          </a:p>
          <a:p>
            <a:pPr marL="376555" marR="87249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5" dirty="0">
                <a:latin typeface="Arial MT"/>
                <a:cs typeface="Arial MT"/>
              </a:rPr>
              <a:t>For support: Contact  </a:t>
            </a:r>
            <a:r>
              <a:rPr lang="en-US" sz="1600" b="1" spc="-5" dirty="0">
                <a:latin typeface="Arial MT"/>
                <a:cs typeface="Arial MT"/>
              </a:rPr>
              <a:t>Help desk no. (0755-2700802) and  email id-support@gatishaktisanchar.gov.in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326" y="222989"/>
            <a:ext cx="537709" cy="53901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480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9565" y="923803"/>
            <a:ext cx="2476999" cy="8854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28008" y="1950821"/>
            <a:ext cx="440563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spc="5" dirty="0">
                <a:latin typeface="Tahoma"/>
                <a:cs typeface="Tahoma"/>
              </a:rPr>
              <a:t>Excavators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need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not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spend</a:t>
            </a:r>
            <a:r>
              <a:rPr sz="1400" dirty="0">
                <a:latin typeface="Tahoma"/>
                <a:cs typeface="Tahoma"/>
              </a:rPr>
              <a:t> time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in</a:t>
            </a:r>
            <a:r>
              <a:rPr sz="1400" spc="5" dirty="0">
                <a:latin typeface="Tahoma"/>
                <a:cs typeface="Tahoma"/>
              </a:rPr>
              <a:t> finding</a:t>
            </a:r>
            <a:r>
              <a:rPr sz="1400" spc="10" dirty="0">
                <a:latin typeface="Tahoma"/>
                <a:cs typeface="Tahoma"/>
              </a:rPr>
              <a:t> contact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details </a:t>
            </a:r>
            <a:r>
              <a:rPr sz="1400" spc="35" dirty="0">
                <a:latin typeface="Tahoma"/>
                <a:cs typeface="Tahoma"/>
              </a:rPr>
              <a:t>of </a:t>
            </a:r>
            <a:r>
              <a:rPr sz="1400" spc="15" dirty="0">
                <a:latin typeface="Tahoma"/>
                <a:cs typeface="Tahoma"/>
              </a:rPr>
              <a:t>different utility </a:t>
            </a:r>
            <a:r>
              <a:rPr sz="1400" spc="-5" dirty="0">
                <a:latin typeface="Tahoma"/>
                <a:cs typeface="Tahoma"/>
              </a:rPr>
              <a:t>providers. </a:t>
            </a:r>
            <a:r>
              <a:rPr sz="1400" spc="65" dirty="0">
                <a:latin typeface="Tahoma"/>
                <a:cs typeface="Tahoma"/>
              </a:rPr>
              <a:t>CBuD </a:t>
            </a:r>
            <a:r>
              <a:rPr sz="1400" spc="15" dirty="0">
                <a:latin typeface="Tahoma"/>
                <a:cs typeface="Tahoma"/>
              </a:rPr>
              <a:t>will provide 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all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such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d</a:t>
            </a:r>
            <a:r>
              <a:rPr sz="1400" spc="5" dirty="0">
                <a:latin typeface="Tahoma"/>
                <a:cs typeface="Tahoma"/>
              </a:rPr>
              <a:t>etail</a:t>
            </a:r>
            <a:r>
              <a:rPr sz="1400" spc="-20" dirty="0">
                <a:latin typeface="Tahoma"/>
                <a:cs typeface="Tahoma"/>
              </a:rPr>
              <a:t>s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</a:t>
            </a:r>
            <a:r>
              <a:rPr sz="1400" spc="10" dirty="0">
                <a:latin typeface="Tahoma"/>
                <a:cs typeface="Tahoma"/>
              </a:rPr>
              <a:t>n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on</a:t>
            </a:r>
            <a:r>
              <a:rPr sz="1400" spc="10" dirty="0">
                <a:latin typeface="Tahoma"/>
                <a:cs typeface="Tahoma"/>
              </a:rPr>
              <a:t>e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g</a:t>
            </a:r>
            <a:r>
              <a:rPr sz="1400" spc="-10" dirty="0">
                <a:latin typeface="Tahoma"/>
                <a:cs typeface="Tahoma"/>
              </a:rPr>
              <a:t>o</a:t>
            </a: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30804" y="151003"/>
            <a:ext cx="6990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solidFill>
                  <a:srgbClr val="001F5F"/>
                </a:solidFill>
                <a:latin typeface="Tahoma"/>
                <a:cs typeface="Tahoma"/>
              </a:rPr>
              <a:t>EXCAVATORS</a:t>
            </a:r>
            <a:r>
              <a:rPr sz="2400" spc="-1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Tahoma"/>
                <a:cs typeface="Tahoma"/>
              </a:rPr>
              <a:t>CONTACT</a:t>
            </a:r>
            <a:r>
              <a:rPr sz="2400" spc="-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001F5F"/>
                </a:solidFill>
                <a:latin typeface="Tahoma"/>
                <a:cs typeface="Tahoma"/>
              </a:rPr>
              <a:t>WITH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001F5F"/>
                </a:solidFill>
                <a:latin typeface="Tahoma"/>
                <a:cs typeface="Tahoma"/>
              </a:rPr>
              <a:t>ASSET</a:t>
            </a:r>
            <a:r>
              <a:rPr sz="2400" spc="-1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65" dirty="0">
                <a:solidFill>
                  <a:srgbClr val="001F5F"/>
                </a:solidFill>
                <a:latin typeface="Tahoma"/>
                <a:cs typeface="Tahoma"/>
              </a:rPr>
              <a:t>OWNERS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788" y="131175"/>
            <a:ext cx="591089" cy="5910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548" y="800100"/>
            <a:ext cx="3163824" cy="51236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21495" y="630936"/>
            <a:ext cx="3006852" cy="52928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62355" y="6093663"/>
            <a:ext cx="231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Owner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Details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44178" y="6004052"/>
            <a:ext cx="24726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622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List of Asset </a:t>
            </a:r>
            <a:r>
              <a:rPr sz="1400" spc="-5" dirty="0">
                <a:latin typeface="Arial MT"/>
                <a:cs typeface="Arial MT"/>
              </a:rPr>
              <a:t>Owners </a:t>
            </a:r>
            <a:r>
              <a:rPr sz="1400" dirty="0">
                <a:latin typeface="Arial MT"/>
                <a:cs typeface="Arial MT"/>
              </a:rPr>
              <a:t>and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Acknowledgment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Status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will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10647" y="6430771"/>
            <a:ext cx="5391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sho</a:t>
            </a:r>
            <a:r>
              <a:rPr sz="1400" spc="-20" dirty="0">
                <a:latin typeface="Arial MT"/>
                <a:cs typeface="Arial MT"/>
              </a:rPr>
              <a:t>w</a:t>
            </a:r>
            <a:r>
              <a:rPr sz="1400" dirty="0"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5334" y="715467"/>
            <a:ext cx="21431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Email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notification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62184" y="715771"/>
            <a:ext cx="2018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SMS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notification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9240" y="5634228"/>
            <a:ext cx="6637020" cy="1077595"/>
          </a:xfrm>
          <a:prstGeom prst="rect">
            <a:avLst/>
          </a:prstGeom>
          <a:solidFill>
            <a:srgbClr val="C5DFB4"/>
          </a:solidFill>
          <a:ln w="9525">
            <a:solidFill>
              <a:srgbClr val="2E528F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2075" marR="1085215">
              <a:lnSpc>
                <a:spcPct val="100000"/>
              </a:lnSpc>
              <a:spcBef>
                <a:spcPts val="334"/>
              </a:spcBef>
            </a:pPr>
            <a:r>
              <a:rPr sz="1600" b="1" spc="-15" dirty="0">
                <a:latin typeface="Arial"/>
                <a:cs typeface="Arial"/>
              </a:rPr>
              <a:t>Asset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owners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will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notification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SMS,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email and</a:t>
            </a:r>
            <a:r>
              <a:rPr sz="1600" dirty="0">
                <a:latin typeface="Arial MT"/>
                <a:cs typeface="Arial MT"/>
              </a:rPr>
              <a:t> in-app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notification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after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submission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enquiry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by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Excavator.</a:t>
            </a:r>
            <a:endParaRPr sz="1600">
              <a:latin typeface="Arial MT"/>
              <a:cs typeface="Arial MT"/>
            </a:endParaRPr>
          </a:p>
          <a:p>
            <a:pPr marL="92075" marR="716915">
              <a:lnSpc>
                <a:spcPct val="100000"/>
              </a:lnSpc>
            </a:pP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Asset</a:t>
            </a:r>
            <a:r>
              <a:rPr sz="160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C55A11"/>
                </a:solidFill>
                <a:latin typeface="Arial MT"/>
                <a:cs typeface="Arial MT"/>
              </a:rPr>
              <a:t>owner</a:t>
            </a:r>
            <a:r>
              <a:rPr sz="1600" spc="3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can</a:t>
            </a:r>
            <a:r>
              <a:rPr sz="1600" spc="5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view</a:t>
            </a:r>
            <a:r>
              <a:rPr sz="1600" spc="-1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complete</a:t>
            </a:r>
            <a:r>
              <a:rPr sz="160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excavation</a:t>
            </a:r>
            <a:r>
              <a:rPr sz="160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plan</a:t>
            </a:r>
            <a:r>
              <a:rPr sz="1600" spc="5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submitted</a:t>
            </a:r>
            <a:r>
              <a:rPr sz="160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by </a:t>
            </a:r>
            <a:r>
              <a:rPr sz="160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excavator</a:t>
            </a:r>
            <a:r>
              <a:rPr sz="1600" spc="2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and</a:t>
            </a:r>
            <a:r>
              <a:rPr sz="160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can</a:t>
            </a:r>
            <a:r>
              <a:rPr sz="1600" spc="5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acknowledge</a:t>
            </a:r>
            <a:r>
              <a:rPr sz="160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the</a:t>
            </a:r>
            <a:r>
              <a:rPr sz="1600" spc="2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enquiry</a:t>
            </a:r>
            <a:r>
              <a:rPr sz="1600" spc="5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C55A11"/>
                </a:solidFill>
                <a:latin typeface="Arial MT"/>
                <a:cs typeface="Arial MT"/>
              </a:rPr>
              <a:t>with</a:t>
            </a:r>
            <a:r>
              <a:rPr sz="1600" spc="5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asset</a:t>
            </a:r>
            <a:r>
              <a:rPr sz="1600" spc="15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55A11"/>
                </a:solidFill>
                <a:latin typeface="Arial MT"/>
                <a:cs typeface="Arial MT"/>
              </a:rPr>
              <a:t>details.</a:t>
            </a:r>
            <a:r>
              <a:rPr sz="1600" spc="-100" dirty="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sz="1800" baseline="6944" dirty="0">
                <a:solidFill>
                  <a:srgbClr val="878787"/>
                </a:solidFill>
                <a:latin typeface="Calibri"/>
                <a:cs typeface="Calibri"/>
              </a:rPr>
              <a:t>39</a:t>
            </a:r>
            <a:endParaRPr sz="1800" baseline="6944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788" y="131175"/>
            <a:ext cx="591089" cy="59108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2650" y="157098"/>
            <a:ext cx="4451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2400" spc="-10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2400" spc="35" dirty="0">
                <a:solidFill>
                  <a:srgbClr val="001F5F"/>
                </a:solidFill>
                <a:latin typeface="Tahoma"/>
                <a:cs typeface="Tahoma"/>
              </a:rPr>
              <a:t>tification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ahoma"/>
                <a:cs typeface="Tahoma"/>
              </a:rPr>
              <a:t>to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001F5F"/>
                </a:solidFill>
                <a:latin typeface="Tahoma"/>
                <a:cs typeface="Tahoma"/>
              </a:rPr>
              <a:t>Ass</a:t>
            </a:r>
            <a:r>
              <a:rPr sz="2400" spc="15" dirty="0">
                <a:solidFill>
                  <a:srgbClr val="001F5F"/>
                </a:solidFill>
                <a:latin typeface="Tahoma"/>
                <a:cs typeface="Tahoma"/>
              </a:rPr>
              <a:t>et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Owners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740" y="1089660"/>
            <a:ext cx="2939796" cy="455742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0155" y="737362"/>
            <a:ext cx="2256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notification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945" y="5732526"/>
            <a:ext cx="2783205" cy="93916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0805" marR="454659">
              <a:lnSpc>
                <a:spcPct val="100000"/>
              </a:lnSpc>
              <a:spcBef>
                <a:spcPts val="340"/>
              </a:spcBef>
            </a:pPr>
            <a:r>
              <a:rPr sz="1100" spc="80" dirty="0">
                <a:latin typeface="Tahoma"/>
                <a:cs typeface="Tahoma"/>
              </a:rPr>
              <a:t>A</a:t>
            </a:r>
            <a:r>
              <a:rPr sz="1100" spc="-15" dirty="0">
                <a:latin typeface="Tahoma"/>
                <a:cs typeface="Tahoma"/>
              </a:rPr>
              <a:t>ss</a:t>
            </a:r>
            <a:r>
              <a:rPr sz="1100" dirty="0">
                <a:latin typeface="Tahoma"/>
                <a:cs typeface="Tahoma"/>
              </a:rPr>
              <a:t>e</a:t>
            </a:r>
            <a:r>
              <a:rPr sz="1100" spc="25" dirty="0">
                <a:latin typeface="Tahoma"/>
                <a:cs typeface="Tahoma"/>
              </a:rPr>
              <a:t>t</a:t>
            </a:r>
            <a:r>
              <a:rPr sz="1100" spc="-70" dirty="0"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o</a:t>
            </a:r>
            <a:r>
              <a:rPr sz="1100" spc="35" dirty="0">
                <a:latin typeface="Tahoma"/>
                <a:cs typeface="Tahoma"/>
              </a:rPr>
              <a:t>w</a:t>
            </a:r>
            <a:r>
              <a:rPr sz="1100" spc="-5" dirty="0">
                <a:latin typeface="Tahoma"/>
                <a:cs typeface="Tahoma"/>
              </a:rPr>
              <a:t>n</a:t>
            </a:r>
            <a:r>
              <a:rPr sz="1100" dirty="0">
                <a:latin typeface="Tahoma"/>
                <a:cs typeface="Tahoma"/>
              </a:rPr>
              <a:t>e</a:t>
            </a:r>
            <a:r>
              <a:rPr sz="1100" spc="5" dirty="0">
                <a:latin typeface="Tahoma"/>
                <a:cs typeface="Tahoma"/>
              </a:rPr>
              <a:t>r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to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res</a:t>
            </a:r>
            <a:r>
              <a:rPr sz="1100" spc="10" dirty="0">
                <a:latin typeface="Tahoma"/>
                <a:cs typeface="Tahoma"/>
              </a:rPr>
              <a:t>p</a:t>
            </a:r>
            <a:r>
              <a:rPr sz="1100" spc="15" dirty="0">
                <a:latin typeface="Tahoma"/>
                <a:cs typeface="Tahoma"/>
              </a:rPr>
              <a:t>o</a:t>
            </a:r>
            <a:r>
              <a:rPr sz="1100" spc="5" dirty="0">
                <a:latin typeface="Tahoma"/>
                <a:cs typeface="Tahoma"/>
              </a:rPr>
              <a:t>n</a:t>
            </a:r>
            <a:r>
              <a:rPr sz="1100" spc="10" dirty="0">
                <a:latin typeface="Tahoma"/>
                <a:cs typeface="Tahoma"/>
              </a:rPr>
              <a:t>d</a:t>
            </a:r>
            <a:r>
              <a:rPr sz="1100" spc="-9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w</a:t>
            </a:r>
            <a:r>
              <a:rPr sz="1100" spc="10" dirty="0">
                <a:latin typeface="Tahoma"/>
                <a:cs typeface="Tahoma"/>
              </a:rPr>
              <a:t>ith  </a:t>
            </a:r>
            <a:r>
              <a:rPr sz="1100" spc="-5" dirty="0">
                <a:latin typeface="Tahoma"/>
                <a:cs typeface="Tahoma"/>
              </a:rPr>
              <a:t>ac</a:t>
            </a:r>
            <a:r>
              <a:rPr sz="1100" spc="20" dirty="0">
                <a:latin typeface="Tahoma"/>
                <a:cs typeface="Tahoma"/>
              </a:rPr>
              <a:t>know</a:t>
            </a:r>
            <a:r>
              <a:rPr sz="1100" spc="5" dirty="0">
                <a:latin typeface="Tahoma"/>
                <a:cs typeface="Tahoma"/>
              </a:rPr>
              <a:t>l</a:t>
            </a:r>
            <a:r>
              <a:rPr sz="1100" dirty="0">
                <a:latin typeface="Tahoma"/>
                <a:cs typeface="Tahoma"/>
              </a:rPr>
              <a:t>e</a:t>
            </a:r>
            <a:r>
              <a:rPr sz="1100" spc="10" dirty="0">
                <a:latin typeface="Tahoma"/>
                <a:cs typeface="Tahoma"/>
              </a:rPr>
              <a:t>d</a:t>
            </a:r>
            <a:r>
              <a:rPr sz="1100" spc="-20" dirty="0">
                <a:latin typeface="Tahoma"/>
                <a:cs typeface="Tahoma"/>
              </a:rPr>
              <a:t>g</a:t>
            </a:r>
            <a:r>
              <a:rPr sz="1100" spc="-25" dirty="0">
                <a:latin typeface="Tahoma"/>
                <a:cs typeface="Tahoma"/>
              </a:rPr>
              <a:t>e</a:t>
            </a:r>
            <a:r>
              <a:rPr sz="1100" spc="-30" dirty="0">
                <a:latin typeface="Tahoma"/>
                <a:cs typeface="Tahoma"/>
              </a:rPr>
              <a:t>m</a:t>
            </a:r>
            <a:r>
              <a:rPr sz="1100" spc="-10" dirty="0">
                <a:latin typeface="Tahoma"/>
                <a:cs typeface="Tahoma"/>
              </a:rPr>
              <a:t>e</a:t>
            </a:r>
            <a:r>
              <a:rPr sz="1100" spc="-5" dirty="0">
                <a:latin typeface="Tahoma"/>
                <a:cs typeface="Tahoma"/>
              </a:rPr>
              <a:t>n</a:t>
            </a:r>
            <a:r>
              <a:rPr sz="1100" spc="25" dirty="0">
                <a:latin typeface="Tahoma"/>
                <a:cs typeface="Tahoma"/>
              </a:rPr>
              <a:t>t</a:t>
            </a:r>
            <a:r>
              <a:rPr sz="1100" spc="-95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to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e</a:t>
            </a:r>
            <a:r>
              <a:rPr sz="1100" spc="-5" dirty="0">
                <a:latin typeface="Tahoma"/>
                <a:cs typeface="Tahoma"/>
              </a:rPr>
              <a:t>xca</a:t>
            </a:r>
            <a:r>
              <a:rPr sz="1100" spc="10" dirty="0">
                <a:latin typeface="Tahoma"/>
                <a:cs typeface="Tahoma"/>
              </a:rPr>
              <a:t>v</a:t>
            </a:r>
            <a:r>
              <a:rPr sz="1100" spc="5" dirty="0">
                <a:latin typeface="Tahoma"/>
                <a:cs typeface="Tahoma"/>
              </a:rPr>
              <a:t>ator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10" dirty="0">
                <a:latin typeface="Tahoma"/>
                <a:cs typeface="Tahoma"/>
              </a:rPr>
              <a:t>b</a:t>
            </a:r>
            <a:r>
              <a:rPr sz="1100" spc="20" dirty="0">
                <a:latin typeface="Tahoma"/>
                <a:cs typeface="Tahoma"/>
              </a:rPr>
              <a:t>y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–  </a:t>
            </a:r>
            <a:r>
              <a:rPr sz="1100" spc="65" dirty="0">
                <a:latin typeface="Tahoma"/>
                <a:cs typeface="Tahoma"/>
              </a:rPr>
              <a:t>C</a:t>
            </a:r>
            <a:r>
              <a:rPr sz="1100" spc="10" dirty="0">
                <a:latin typeface="Tahoma"/>
                <a:cs typeface="Tahoma"/>
              </a:rPr>
              <a:t>lickin</a:t>
            </a:r>
            <a:r>
              <a:rPr sz="1100" spc="-35" dirty="0">
                <a:latin typeface="Tahoma"/>
                <a:cs typeface="Tahoma"/>
              </a:rPr>
              <a:t>g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G</a:t>
            </a:r>
            <a:r>
              <a:rPr sz="1100" spc="-5" dirty="0">
                <a:latin typeface="Tahoma"/>
                <a:cs typeface="Tahoma"/>
              </a:rPr>
              <a:t>r</a:t>
            </a:r>
            <a:r>
              <a:rPr sz="1100" spc="5" dirty="0">
                <a:latin typeface="Tahoma"/>
                <a:cs typeface="Tahoma"/>
              </a:rPr>
              <a:t>ee</a:t>
            </a:r>
            <a:r>
              <a:rPr sz="1100" dirty="0">
                <a:latin typeface="Tahoma"/>
                <a:cs typeface="Tahoma"/>
              </a:rPr>
              <a:t>n</a:t>
            </a:r>
            <a:r>
              <a:rPr sz="1100" spc="-100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if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A</a:t>
            </a:r>
            <a:r>
              <a:rPr sz="1100" spc="-10" dirty="0">
                <a:latin typeface="Tahoma"/>
                <a:cs typeface="Tahoma"/>
              </a:rPr>
              <a:t>sse</a:t>
            </a:r>
            <a:r>
              <a:rPr sz="1100" spc="25" dirty="0">
                <a:latin typeface="Tahoma"/>
                <a:cs typeface="Tahoma"/>
              </a:rPr>
              <a:t>t</a:t>
            </a:r>
            <a:r>
              <a:rPr sz="1100" spc="-8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a</a:t>
            </a:r>
            <a:r>
              <a:rPr sz="1100" spc="-10" dirty="0">
                <a:latin typeface="Tahoma"/>
                <a:cs typeface="Tahoma"/>
              </a:rPr>
              <a:t>v</a:t>
            </a:r>
            <a:r>
              <a:rPr sz="1100" spc="-5" dirty="0">
                <a:latin typeface="Tahoma"/>
                <a:cs typeface="Tahoma"/>
              </a:rPr>
              <a:t>ail</a:t>
            </a:r>
            <a:r>
              <a:rPr sz="1100" spc="-10" dirty="0">
                <a:latin typeface="Tahoma"/>
                <a:cs typeface="Tahoma"/>
              </a:rPr>
              <a:t>a</a:t>
            </a:r>
            <a:r>
              <a:rPr sz="1100" spc="-5" dirty="0">
                <a:latin typeface="Tahoma"/>
                <a:cs typeface="Tahoma"/>
              </a:rPr>
              <a:t>b</a:t>
            </a:r>
            <a:r>
              <a:rPr sz="1100" spc="5" dirty="0">
                <a:latin typeface="Tahoma"/>
                <a:cs typeface="Tahoma"/>
              </a:rPr>
              <a:t>le</a:t>
            </a:r>
            <a:r>
              <a:rPr sz="1100" spc="-9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at  e</a:t>
            </a:r>
            <a:r>
              <a:rPr sz="1100" spc="-5" dirty="0">
                <a:latin typeface="Tahoma"/>
                <a:cs typeface="Tahoma"/>
              </a:rPr>
              <a:t>xca</a:t>
            </a:r>
            <a:r>
              <a:rPr sz="1100" spc="10" dirty="0">
                <a:latin typeface="Tahoma"/>
                <a:cs typeface="Tahoma"/>
              </a:rPr>
              <a:t>v</a:t>
            </a:r>
            <a:r>
              <a:rPr sz="1100" spc="5" dirty="0">
                <a:latin typeface="Tahoma"/>
                <a:cs typeface="Tahoma"/>
              </a:rPr>
              <a:t>ation</a:t>
            </a:r>
            <a:r>
              <a:rPr sz="1100" spc="-8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l</a:t>
            </a:r>
            <a:r>
              <a:rPr sz="1100" spc="10" dirty="0">
                <a:latin typeface="Tahoma"/>
                <a:cs typeface="Tahoma"/>
              </a:rPr>
              <a:t>ocatio</a:t>
            </a:r>
            <a:r>
              <a:rPr sz="1100" spc="5" dirty="0">
                <a:latin typeface="Tahoma"/>
                <a:cs typeface="Tahoma"/>
              </a:rPr>
              <a:t>n</a:t>
            </a:r>
            <a:r>
              <a:rPr sz="1100" spc="75" dirty="0">
                <a:latin typeface="Tahoma"/>
                <a:cs typeface="Tahoma"/>
              </a:rPr>
              <a:t>/</a:t>
            </a:r>
            <a:r>
              <a:rPr sz="1100" spc="-5" dirty="0">
                <a:latin typeface="Tahoma"/>
                <a:cs typeface="Tahoma"/>
              </a:rPr>
              <a:t>r</a:t>
            </a:r>
            <a:r>
              <a:rPr sz="1100" spc="15" dirty="0">
                <a:latin typeface="Tahoma"/>
                <a:cs typeface="Tahoma"/>
              </a:rPr>
              <a:t>o</a:t>
            </a:r>
            <a:r>
              <a:rPr sz="1100" spc="5" dirty="0">
                <a:latin typeface="Tahoma"/>
                <a:cs typeface="Tahoma"/>
              </a:rPr>
              <a:t>u</a:t>
            </a:r>
            <a:r>
              <a:rPr sz="1100" spc="15" dirty="0">
                <a:latin typeface="Tahoma"/>
                <a:cs typeface="Tahoma"/>
              </a:rPr>
              <a:t>te</a:t>
            </a:r>
            <a:endParaRPr sz="110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</a:pPr>
            <a:r>
              <a:rPr sz="1100" spc="65" dirty="0">
                <a:latin typeface="Tahoma"/>
                <a:cs typeface="Tahoma"/>
              </a:rPr>
              <a:t>C</a:t>
            </a:r>
            <a:r>
              <a:rPr sz="1100" spc="5" dirty="0">
                <a:latin typeface="Tahoma"/>
                <a:cs typeface="Tahoma"/>
              </a:rPr>
              <a:t>l</a:t>
            </a:r>
            <a:r>
              <a:rPr sz="1100" dirty="0">
                <a:latin typeface="Tahoma"/>
                <a:cs typeface="Tahoma"/>
              </a:rPr>
              <a:t>icking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R</a:t>
            </a:r>
            <a:r>
              <a:rPr sz="1100" dirty="0">
                <a:latin typeface="Tahoma"/>
                <a:cs typeface="Tahoma"/>
              </a:rPr>
              <a:t>e</a:t>
            </a:r>
            <a:r>
              <a:rPr sz="1100" spc="10" dirty="0">
                <a:latin typeface="Tahoma"/>
                <a:cs typeface="Tahoma"/>
              </a:rPr>
              <a:t>d</a:t>
            </a:r>
            <a:r>
              <a:rPr sz="1100" spc="-90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if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as</a:t>
            </a:r>
            <a:r>
              <a:rPr sz="1100" spc="-5" dirty="0">
                <a:latin typeface="Tahoma"/>
                <a:cs typeface="Tahoma"/>
              </a:rPr>
              <a:t>s</a:t>
            </a:r>
            <a:r>
              <a:rPr sz="1100" dirty="0">
                <a:latin typeface="Tahoma"/>
                <a:cs typeface="Tahoma"/>
              </a:rPr>
              <a:t>e</a:t>
            </a:r>
            <a:r>
              <a:rPr sz="1100" spc="25" dirty="0">
                <a:latin typeface="Tahoma"/>
                <a:cs typeface="Tahoma"/>
              </a:rPr>
              <a:t>t</a:t>
            </a:r>
            <a:r>
              <a:rPr sz="1100" spc="-8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n</a:t>
            </a:r>
            <a:r>
              <a:rPr sz="1100" spc="25" dirty="0">
                <a:latin typeface="Tahoma"/>
                <a:cs typeface="Tahoma"/>
              </a:rPr>
              <a:t>ot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avail</a:t>
            </a:r>
            <a:r>
              <a:rPr sz="1100" spc="-10" dirty="0">
                <a:latin typeface="Tahoma"/>
                <a:cs typeface="Tahoma"/>
              </a:rPr>
              <a:t>a</a:t>
            </a:r>
            <a:r>
              <a:rPr sz="1100" spc="-5" dirty="0">
                <a:latin typeface="Tahoma"/>
                <a:cs typeface="Tahoma"/>
              </a:rPr>
              <a:t>b</a:t>
            </a:r>
            <a:r>
              <a:rPr sz="1100" spc="5" dirty="0">
                <a:latin typeface="Tahoma"/>
                <a:cs typeface="Tahoma"/>
              </a:rPr>
              <a:t>l</a:t>
            </a:r>
            <a:r>
              <a:rPr sz="1100" dirty="0">
                <a:latin typeface="Tahoma"/>
                <a:cs typeface="Tahoma"/>
              </a:rPr>
              <a:t>e</a:t>
            </a:r>
            <a:r>
              <a:rPr sz="1100" spc="-75" dirty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0351" y="4521707"/>
            <a:ext cx="1266190" cy="1214120"/>
          </a:xfrm>
          <a:custGeom>
            <a:avLst/>
            <a:gdLst/>
            <a:ahLst/>
            <a:cxnLst/>
            <a:rect l="l" t="t" r="r" b="b"/>
            <a:pathLst>
              <a:path w="1266189" h="1214120">
                <a:moveTo>
                  <a:pt x="152996" y="79502"/>
                </a:moveTo>
                <a:lnTo>
                  <a:pt x="146494" y="62611"/>
                </a:lnTo>
                <a:lnTo>
                  <a:pt x="122402" y="0"/>
                </a:lnTo>
                <a:lnTo>
                  <a:pt x="77152" y="72136"/>
                </a:lnTo>
                <a:lnTo>
                  <a:pt x="108750" y="75209"/>
                </a:lnTo>
                <a:lnTo>
                  <a:pt x="0" y="1199705"/>
                </a:lnTo>
                <a:lnTo>
                  <a:pt x="12649" y="1200924"/>
                </a:lnTo>
                <a:lnTo>
                  <a:pt x="121386" y="76441"/>
                </a:lnTo>
                <a:lnTo>
                  <a:pt x="152996" y="79502"/>
                </a:lnTo>
                <a:close/>
              </a:path>
              <a:path w="1266189" h="1214120">
                <a:moveTo>
                  <a:pt x="1265783" y="9144"/>
                </a:moveTo>
                <a:lnTo>
                  <a:pt x="1185519" y="37973"/>
                </a:lnTo>
                <a:lnTo>
                  <a:pt x="1208506" y="59867"/>
                </a:lnTo>
                <a:lnTo>
                  <a:pt x="117551" y="1205077"/>
                </a:lnTo>
                <a:lnTo>
                  <a:pt x="126746" y="1213840"/>
                </a:lnTo>
                <a:lnTo>
                  <a:pt x="1217752" y="68656"/>
                </a:lnTo>
                <a:lnTo>
                  <a:pt x="1240764" y="90551"/>
                </a:lnTo>
                <a:lnTo>
                  <a:pt x="1253020" y="50673"/>
                </a:lnTo>
                <a:lnTo>
                  <a:pt x="1265783" y="9144"/>
                </a:lnTo>
                <a:close/>
              </a:path>
            </a:pathLst>
          </a:custGeom>
          <a:solidFill>
            <a:srgbClr val="3E6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0298" y="1125581"/>
            <a:ext cx="6200076" cy="426023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07880" y="1231391"/>
            <a:ext cx="2484120" cy="411327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05" y="105155"/>
            <a:ext cx="12134215" cy="6329680"/>
            <a:chOff x="57905" y="105155"/>
            <a:chExt cx="12134215" cy="6329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05" y="723870"/>
              <a:ext cx="4058422" cy="56967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5" y="826007"/>
              <a:ext cx="3883152" cy="54879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416" y="733043"/>
              <a:ext cx="4085843" cy="5600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4048" y="851915"/>
              <a:ext cx="3883152" cy="53675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1207" y="696468"/>
              <a:ext cx="4050792" cy="57378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4840" y="816864"/>
              <a:ext cx="3883152" cy="55016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643" y="105155"/>
              <a:ext cx="629412" cy="63093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43532" y="107060"/>
            <a:ext cx="8112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000"/>
                </a:solidFill>
                <a:latin typeface="Tahoma"/>
                <a:cs typeface="Tahoma"/>
              </a:rPr>
              <a:t>Indian</a:t>
            </a:r>
            <a:r>
              <a:rPr sz="2400" spc="-21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FFC000"/>
                </a:solidFill>
                <a:latin typeface="Tahoma"/>
                <a:cs typeface="Tahoma"/>
              </a:rPr>
              <a:t>Telegraph</a:t>
            </a:r>
            <a:r>
              <a:rPr sz="2400" spc="-22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FFC000"/>
                </a:solidFill>
                <a:latin typeface="Tahoma"/>
                <a:cs typeface="Tahoma"/>
              </a:rPr>
              <a:t>(Infrastructure</a:t>
            </a:r>
            <a:r>
              <a:rPr sz="2400" spc="-229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FFC000"/>
                </a:solidFill>
                <a:latin typeface="Tahoma"/>
                <a:cs typeface="Tahoma"/>
              </a:rPr>
              <a:t>Safety)</a:t>
            </a:r>
            <a:r>
              <a:rPr sz="2400" spc="-19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FFC000"/>
                </a:solidFill>
                <a:latin typeface="Tahoma"/>
                <a:cs typeface="Tahoma"/>
              </a:rPr>
              <a:t>Policy</a:t>
            </a:r>
            <a:r>
              <a:rPr sz="2400" spc="-19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00" spc="-110" dirty="0">
                <a:solidFill>
                  <a:srgbClr val="FFC000"/>
                </a:solidFill>
                <a:latin typeface="Tahoma"/>
                <a:cs typeface="Tahoma"/>
              </a:rPr>
              <a:t>2022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C29B0-5A64-051E-8DEE-5044DBBD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05233"/>
            <a:ext cx="9982200" cy="984885"/>
          </a:xfrm>
        </p:spPr>
        <p:txBody>
          <a:bodyPr/>
          <a:lstStyle/>
          <a:p>
            <a:r>
              <a:rPr lang="en-US" sz="3200" b="0" i="0" dirty="0">
                <a:solidFill>
                  <a:srgbClr val="333333"/>
                </a:solidFill>
                <a:effectLst/>
                <a:latin typeface="Helvetica Neue"/>
              </a:rPr>
              <a:t>Indian Telegraph (Infrastructure Safety) Rules 2022</a:t>
            </a:r>
            <a:br>
              <a:rPr lang="en-US" sz="3200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en-IN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AC1564-90B5-00CB-964B-1100FA01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8" y="779272"/>
            <a:ext cx="10631384" cy="531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27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47" y="2637472"/>
            <a:ext cx="10696575" cy="1477328"/>
          </a:xfrm>
        </p:spPr>
        <p:txBody>
          <a:bodyPr/>
          <a:lstStyle/>
          <a:p>
            <a:r>
              <a:rPr lang="en-US" sz="9600" dirty="0"/>
              <a:t>         </a:t>
            </a:r>
            <a:r>
              <a:rPr lang="en-US" sz="9600" b="1" dirty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50301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6776" y="1104645"/>
            <a:ext cx="1381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Excavators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8523" y="3974972"/>
            <a:ext cx="142430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155700" marR="5080" indent="-1143635" algn="r">
              <a:lnSpc>
                <a:spcPts val="2160"/>
              </a:lnSpc>
              <a:spcBef>
                <a:spcPts val="375"/>
              </a:spcBef>
              <a:tabLst>
                <a:tab pos="1198245" algn="l"/>
              </a:tabLst>
            </a:pPr>
            <a:r>
              <a:rPr sz="2000" dirty="0">
                <a:latin typeface="Arial MT"/>
                <a:cs typeface="Arial MT"/>
              </a:rPr>
              <a:t>own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rs		of  i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6757" y="1779777"/>
            <a:ext cx="3616325" cy="422679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9900" marR="5080" indent="-457834" algn="just">
              <a:lnSpc>
                <a:spcPct val="90000"/>
              </a:lnSpc>
              <a:spcBef>
                <a:spcPts val="340"/>
              </a:spcBef>
              <a:buChar char="•"/>
              <a:tabLst>
                <a:tab pos="470534" algn="l"/>
              </a:tabLst>
            </a:pPr>
            <a:r>
              <a:rPr sz="2000" dirty="0">
                <a:latin typeface="Arial MT"/>
                <a:cs typeface="Arial MT"/>
              </a:rPr>
              <a:t>Provides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interface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to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connect </a:t>
            </a:r>
            <a:r>
              <a:rPr sz="2000" dirty="0">
                <a:latin typeface="Arial MT"/>
                <a:cs typeface="Arial MT"/>
              </a:rPr>
              <a:t>with the </a:t>
            </a:r>
            <a:r>
              <a:rPr sz="2000" spc="-5" dirty="0">
                <a:latin typeface="Arial MT"/>
                <a:cs typeface="Arial MT"/>
              </a:rPr>
              <a:t>owners </a:t>
            </a:r>
            <a:r>
              <a:rPr sz="2000" spc="-15" dirty="0">
                <a:latin typeface="Arial MT"/>
                <a:cs typeface="Arial MT"/>
              </a:rPr>
              <a:t>of 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existing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underground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utility</a:t>
            </a:r>
            <a:r>
              <a:rPr sz="2000" dirty="0">
                <a:latin typeface="Arial MT"/>
                <a:cs typeface="Arial MT"/>
              </a:rPr>
              <a:t> assets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like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Optical</a:t>
            </a:r>
            <a:r>
              <a:rPr sz="2000" dirty="0">
                <a:latin typeface="Arial MT"/>
                <a:cs typeface="Arial MT"/>
              </a:rPr>
              <a:t> Fibre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Cables,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Water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Pipelines,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Electric </a:t>
            </a:r>
            <a:r>
              <a:rPr sz="2000" dirty="0">
                <a:latin typeface="Arial MT"/>
                <a:cs typeface="Arial MT"/>
              </a:rPr>
              <a:t> Cables,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Gas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Pipelines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etc.</a:t>
            </a:r>
          </a:p>
          <a:p>
            <a:pPr marL="469900" indent="-457834">
              <a:lnSpc>
                <a:spcPts val="2280"/>
              </a:lnSpc>
              <a:spcBef>
                <a:spcPts val="1925"/>
              </a:spcBef>
              <a:buChar char="•"/>
              <a:tabLst>
                <a:tab pos="469900" algn="l"/>
                <a:tab pos="470534" algn="l"/>
                <a:tab pos="1132840" algn="l"/>
              </a:tabLst>
            </a:pPr>
            <a:r>
              <a:rPr sz="2000" spc="-5" dirty="0">
                <a:latin typeface="Arial MT"/>
                <a:cs typeface="Arial MT"/>
              </a:rPr>
              <a:t>To	</a:t>
            </a:r>
            <a:r>
              <a:rPr sz="2000" dirty="0">
                <a:latin typeface="Arial MT"/>
                <a:cs typeface="Arial MT"/>
              </a:rPr>
              <a:t>inform</a:t>
            </a:r>
          </a:p>
          <a:p>
            <a:pPr marL="469900" marR="474980">
              <a:lnSpc>
                <a:spcPts val="2160"/>
              </a:lnSpc>
              <a:spcBef>
                <a:spcPts val="150"/>
              </a:spcBef>
              <a:tabLst>
                <a:tab pos="1547495" algn="l"/>
                <a:tab pos="2496820" algn="l"/>
              </a:tabLst>
            </a:pPr>
            <a:r>
              <a:rPr sz="2000" dirty="0">
                <a:latin typeface="Arial MT"/>
                <a:cs typeface="Arial MT"/>
              </a:rPr>
              <a:t>existing	as</a:t>
            </a:r>
            <a:r>
              <a:rPr sz="2000" spc="-10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ets	a</a:t>
            </a:r>
            <a:r>
              <a:rPr sz="2000" spc="-10" dirty="0">
                <a:latin typeface="Arial MT"/>
                <a:cs typeface="Arial MT"/>
              </a:rPr>
              <a:t>b</a:t>
            </a:r>
            <a:r>
              <a:rPr sz="2000" dirty="0">
                <a:latin typeface="Arial MT"/>
                <a:cs typeface="Arial MT"/>
              </a:rPr>
              <a:t>out  excavation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plan.</a:t>
            </a:r>
          </a:p>
          <a:p>
            <a:pPr>
              <a:lnSpc>
                <a:spcPct val="100000"/>
              </a:lnSpc>
            </a:pPr>
            <a:endParaRPr sz="1850" dirty="0">
              <a:latin typeface="Arial MT"/>
              <a:cs typeface="Arial MT"/>
            </a:endParaRPr>
          </a:p>
          <a:p>
            <a:pPr marL="469900" marR="6985" indent="-457834" algn="just">
              <a:lnSpc>
                <a:spcPct val="90100"/>
              </a:lnSpc>
              <a:buChar char="•"/>
              <a:tabLst>
                <a:tab pos="470534" algn="l"/>
              </a:tabLst>
            </a:pPr>
            <a:r>
              <a:rPr sz="2000" dirty="0">
                <a:latin typeface="Arial MT"/>
                <a:cs typeface="Arial MT"/>
              </a:rPr>
              <a:t>To know </a:t>
            </a:r>
            <a:r>
              <a:rPr sz="2000" spc="-5" dirty="0">
                <a:latin typeface="Arial MT"/>
                <a:cs typeface="Arial MT"/>
              </a:rPr>
              <a:t>contact details </a:t>
            </a:r>
            <a:r>
              <a:rPr sz="2000" spc="-15" dirty="0">
                <a:latin typeface="Arial MT"/>
                <a:cs typeface="Arial MT"/>
              </a:rPr>
              <a:t>of 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underground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utility</a:t>
            </a:r>
            <a:r>
              <a:rPr sz="2000" dirty="0">
                <a:latin typeface="Arial MT"/>
                <a:cs typeface="Arial MT"/>
              </a:rPr>
              <a:t> assets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owners.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41589" y="1135126"/>
            <a:ext cx="3398520" cy="119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931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Asset</a:t>
            </a:r>
            <a:r>
              <a:rPr sz="20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Owners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870"/>
              </a:spcBef>
              <a:buChar char="•"/>
              <a:tabLst>
                <a:tab pos="469900" algn="l"/>
                <a:tab pos="470534" algn="l"/>
                <a:tab pos="1113155" algn="l"/>
                <a:tab pos="2051685" algn="l"/>
                <a:tab pos="3033395" algn="l"/>
              </a:tabLst>
            </a:pPr>
            <a:r>
              <a:rPr sz="2000" spc="-5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o	know	about	t</a:t>
            </a:r>
            <a:r>
              <a:rPr sz="2000" spc="-20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9954" y="2304414"/>
            <a:ext cx="1240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excavation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9169" y="2304414"/>
            <a:ext cx="10579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imminent  </a:t>
            </a:r>
            <a:r>
              <a:rPr sz="2000" spc="-5" dirty="0">
                <a:latin typeface="Arial MT"/>
                <a:cs typeface="Arial MT"/>
              </a:rPr>
              <a:t>activities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2190" y="2609214"/>
            <a:ext cx="1638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2840" algn="l"/>
              </a:tabLst>
            </a:pPr>
            <a:r>
              <a:rPr sz="2000" dirty="0">
                <a:latin typeface="Arial MT"/>
                <a:cs typeface="Arial MT"/>
              </a:rPr>
              <a:t>around	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heir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1589" y="2788132"/>
            <a:ext cx="3397885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95"/>
              </a:spcBef>
            </a:pPr>
            <a:r>
              <a:rPr lang="en-IN" sz="2000" spc="-5" dirty="0">
                <a:latin typeface="Arial MT"/>
                <a:cs typeface="Arial MT"/>
              </a:rPr>
              <a:t>Underground assets</a:t>
            </a:r>
            <a:r>
              <a:rPr lang="en-IN" sz="2000" spc="-25" dirty="0"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spcBef>
                <a:spcPts val="994"/>
              </a:spcBef>
              <a:buChar char="•"/>
              <a:tabLst>
                <a:tab pos="469900" algn="l"/>
                <a:tab pos="470534" algn="l"/>
                <a:tab pos="1096010" algn="l"/>
                <a:tab pos="2129790" algn="l"/>
              </a:tabLst>
            </a:pPr>
            <a:r>
              <a:rPr sz="2000" spc="-5" dirty="0">
                <a:latin typeface="Arial MT"/>
                <a:cs typeface="Arial MT"/>
              </a:rPr>
              <a:t>To	inform	Excavators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41589" y="3649802"/>
            <a:ext cx="3399154" cy="1988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  <a:tabLst>
                <a:tab pos="1282065" algn="l"/>
                <a:tab pos="2503170" algn="l"/>
                <a:tab pos="2891790" algn="l"/>
              </a:tabLst>
            </a:pPr>
            <a:r>
              <a:rPr sz="2000" dirty="0">
                <a:latin typeface="Arial MT"/>
                <a:cs typeface="Arial MT"/>
              </a:rPr>
              <a:t>about	p</a:t>
            </a:r>
            <a:r>
              <a:rPr sz="2000" spc="-10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10" dirty="0">
                <a:latin typeface="Arial MT"/>
                <a:cs typeface="Arial MT"/>
              </a:rPr>
              <a:t>s</a:t>
            </a:r>
            <a:r>
              <a:rPr sz="2000" spc="-1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nce	of	t</a:t>
            </a:r>
            <a:r>
              <a:rPr sz="2000" spc="-20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eir</a:t>
            </a:r>
          </a:p>
          <a:p>
            <a:pPr marL="4699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assets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excavation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site.</a:t>
            </a:r>
          </a:p>
          <a:p>
            <a:pPr marL="469900" marR="5080" indent="-457834">
              <a:lnSpc>
                <a:spcPct val="100000"/>
              </a:lnSpc>
              <a:spcBef>
                <a:spcPts val="1000"/>
              </a:spcBef>
              <a:buChar char="•"/>
              <a:tabLst>
                <a:tab pos="469900" algn="l"/>
                <a:tab pos="470534" algn="l"/>
                <a:tab pos="1067435" algn="l"/>
                <a:tab pos="1847850" algn="l"/>
                <a:tab pos="1948180" algn="l"/>
                <a:tab pos="3033395" algn="l"/>
              </a:tabLst>
            </a:pPr>
            <a:r>
              <a:rPr sz="2000" spc="-5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o	ta</a:t>
            </a:r>
            <a:r>
              <a:rPr sz="2000" spc="-10" dirty="0">
                <a:latin typeface="Arial MT"/>
                <a:cs typeface="Arial MT"/>
              </a:rPr>
              <a:t>k</a:t>
            </a:r>
            <a:r>
              <a:rPr sz="2000" dirty="0">
                <a:latin typeface="Arial MT"/>
                <a:cs typeface="Arial MT"/>
              </a:rPr>
              <a:t>e	</a:t>
            </a:r>
            <a:r>
              <a:rPr sz="2000" spc="-10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reca</a:t>
            </a:r>
            <a:r>
              <a:rPr sz="2000" spc="-10" dirty="0">
                <a:latin typeface="Arial MT"/>
                <a:cs typeface="Arial MT"/>
              </a:rPr>
              <a:t>u</a:t>
            </a:r>
            <a:r>
              <a:rPr sz="2000" dirty="0">
                <a:latin typeface="Arial MT"/>
                <a:cs typeface="Arial MT"/>
              </a:rPr>
              <a:t>tion</a:t>
            </a:r>
            <a:r>
              <a:rPr sz="2000" spc="-1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ry  me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sur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s		bef</a:t>
            </a:r>
            <a:r>
              <a:rPr sz="2000" spc="-15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re	</a:t>
            </a:r>
            <a:r>
              <a:rPr lang="en-IN" sz="2000" dirty="0">
                <a:latin typeface="Arial MT"/>
                <a:cs typeface="Arial MT"/>
              </a:rPr>
              <a:t>commencing 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he  actual excavation/digging.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31511" y="273811"/>
            <a:ext cx="1758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PU</a:t>
            </a:r>
            <a:r>
              <a:rPr sz="2800" spc="-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PO</a:t>
            </a:r>
            <a:r>
              <a:rPr sz="2800" spc="-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84626" y="1187958"/>
            <a:ext cx="7746365" cy="4681220"/>
            <a:chOff x="3484626" y="1187958"/>
            <a:chExt cx="7746365" cy="4681220"/>
          </a:xfrm>
        </p:grpSpPr>
        <p:sp>
          <p:nvSpPr>
            <p:cNvPr id="13" name="object 13"/>
            <p:cNvSpPr/>
            <p:nvPr/>
          </p:nvSpPr>
          <p:spPr>
            <a:xfrm>
              <a:off x="7186422" y="1187958"/>
              <a:ext cx="106680" cy="4681220"/>
            </a:xfrm>
            <a:custGeom>
              <a:avLst/>
              <a:gdLst/>
              <a:ahLst/>
              <a:cxnLst/>
              <a:rect l="l" t="t" r="r" b="b"/>
              <a:pathLst>
                <a:path w="106679" h="4681220">
                  <a:moveTo>
                    <a:pt x="0" y="0"/>
                  </a:moveTo>
                  <a:lnTo>
                    <a:pt x="0" y="4680775"/>
                  </a:lnTo>
                </a:path>
                <a:path w="106679" h="4681220">
                  <a:moveTo>
                    <a:pt x="106679" y="184403"/>
                  </a:moveTo>
                  <a:lnTo>
                    <a:pt x="106679" y="4439653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84626" y="1524762"/>
              <a:ext cx="7746365" cy="0"/>
            </a:xfrm>
            <a:custGeom>
              <a:avLst/>
              <a:gdLst/>
              <a:ahLst/>
              <a:cxnLst/>
              <a:rect l="l" t="t" r="r" b="b"/>
              <a:pathLst>
                <a:path w="7746365">
                  <a:moveTo>
                    <a:pt x="0" y="0"/>
                  </a:moveTo>
                  <a:lnTo>
                    <a:pt x="7745983" y="0"/>
                  </a:lnTo>
                </a:path>
              </a:pathLst>
            </a:custGeom>
            <a:ln w="28575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80735"/>
            <a:ext cx="2626828" cy="49567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326" y="151118"/>
            <a:ext cx="537709" cy="539011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2564" y="205232"/>
            <a:ext cx="5806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</a:rPr>
              <a:t>Advantages of </a:t>
            </a:r>
            <a:r>
              <a:rPr spc="-5" dirty="0" err="1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</a:rPr>
              <a:t>CBuD</a:t>
            </a:r>
            <a:endParaRPr spc="-5" dirty="0">
              <a:solidFill>
                <a:srgbClr val="002060"/>
              </a:solidFill>
              <a:uFill>
                <a:solidFill>
                  <a:srgbClr val="00AFEF"/>
                </a:solidFill>
              </a:u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763" y="1019095"/>
            <a:ext cx="11042015" cy="5659242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0"/>
              </a:spcBef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b="1" dirty="0">
                <a:latin typeface="Arial"/>
                <a:cs typeface="Arial"/>
              </a:rPr>
              <a:t>For Citizens</a:t>
            </a:r>
          </a:p>
          <a:p>
            <a:pPr marL="812800" lvl="1" indent="-342900">
              <a:spcBef>
                <a:spcPts val="810"/>
              </a:spcBef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dirty="0">
                <a:latin typeface="Arial"/>
                <a:cs typeface="Arial"/>
              </a:rPr>
              <a:t>Inconvenience caused to citizens because of  frequent breakdown may be reduced due to  better synergy between the agencies.</a:t>
            </a:r>
          </a:p>
          <a:p>
            <a:pPr marL="355600" indent="-342900">
              <a:spcBef>
                <a:spcPts val="810"/>
              </a:spcBef>
              <a:buSzPct val="75000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b="1" dirty="0">
                <a:latin typeface="Arial"/>
                <a:cs typeface="Arial"/>
              </a:rPr>
              <a:t>For State Govt./Utility Owners</a:t>
            </a:r>
          </a:p>
          <a:p>
            <a:pPr marL="812800" lvl="1" indent="-342900">
              <a:spcBef>
                <a:spcPts val="810"/>
              </a:spcBef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dirty="0">
                <a:latin typeface="Arial"/>
                <a:cs typeface="Arial"/>
              </a:rPr>
              <a:t>Many utilities can be saved from unwanted cuts and wasteful cost of restoration, thus saving thousands of crores for  businesses and associated tax loss to Govt.</a:t>
            </a:r>
          </a:p>
          <a:p>
            <a:pPr marL="812800" lvl="1" indent="-342900">
              <a:spcBef>
                <a:spcPts val="810"/>
              </a:spcBef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dirty="0">
                <a:latin typeface="Arial"/>
                <a:cs typeface="Arial"/>
              </a:rPr>
              <a:t>The electronic circulation of the Contact details will save time for both excavators and utility asset owners and public administration</a:t>
            </a:r>
          </a:p>
          <a:p>
            <a:pPr marL="812800" lvl="1" indent="-342900">
              <a:spcBef>
                <a:spcPts val="810"/>
              </a:spcBef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dirty="0">
                <a:latin typeface="Arial"/>
                <a:cs typeface="Arial"/>
              </a:rPr>
              <a:t>State can monitor the performance of associated Contractors /agencies and such Excavators can be identified and counselled.</a:t>
            </a:r>
          </a:p>
          <a:p>
            <a:pPr marL="812800" lvl="1" indent="-342900">
              <a:spcBef>
                <a:spcPts val="810"/>
              </a:spcBef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dirty="0">
                <a:latin typeface="Arial"/>
                <a:cs typeface="Arial"/>
              </a:rPr>
              <a:t>State ranking of ‘Ease of Doing Business’.</a:t>
            </a:r>
          </a:p>
          <a:p>
            <a:pPr marL="355600" indent="-342900">
              <a:spcBef>
                <a:spcPts val="810"/>
              </a:spcBef>
              <a:buSzPct val="75000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b="1" dirty="0">
                <a:latin typeface="Arial"/>
                <a:cs typeface="Arial"/>
              </a:rPr>
              <a:t>For Digging Agencies</a:t>
            </a:r>
          </a:p>
          <a:p>
            <a:pPr marL="812800" lvl="1" indent="-342900">
              <a:spcBef>
                <a:spcPts val="810"/>
              </a:spcBef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dirty="0">
                <a:latin typeface="Arial"/>
                <a:cs typeface="Arial"/>
              </a:rPr>
              <a:t>Excavators need not spend time in finding contact details of different utility owners</a:t>
            </a:r>
          </a:p>
          <a:p>
            <a:pPr marL="812800" lvl="1" indent="-342900">
              <a:spcBef>
                <a:spcPts val="810"/>
              </a:spcBef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dirty="0">
                <a:latin typeface="Arial"/>
                <a:cs typeface="Arial"/>
              </a:rPr>
              <a:t>The excavators will be able to track the status of their  requests in the Mobile app.</a:t>
            </a:r>
          </a:p>
          <a:p>
            <a:pPr marL="469900" lvl="1">
              <a:spcBef>
                <a:spcPts val="810"/>
              </a:spcBef>
              <a:buSzPct val="75000"/>
              <a:tabLst>
                <a:tab pos="354965" algn="l"/>
                <a:tab pos="355600" algn="l"/>
              </a:tabLst>
            </a:pPr>
            <a:endParaRPr lang="en-US" sz="1600" dirty="0">
              <a:latin typeface="Arial"/>
              <a:cs typeface="Arial"/>
            </a:endParaRPr>
          </a:p>
          <a:p>
            <a:pPr marL="355600" indent="-342900">
              <a:spcBef>
                <a:spcPts val="810"/>
              </a:spcBef>
              <a:buSzPct val="75000"/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endParaRPr lang="en-US" sz="1600" b="1" dirty="0">
              <a:latin typeface="Arial"/>
              <a:cs typeface="Arial"/>
            </a:endParaRPr>
          </a:p>
          <a:p>
            <a:pPr marR="569595" algn="r">
              <a:lnSpc>
                <a:spcPts val="1355"/>
              </a:lnSpc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8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88906" y="696722"/>
            <a:ext cx="2212340" cy="5905500"/>
            <a:chOff x="9788906" y="696722"/>
            <a:chExt cx="2212340" cy="5905500"/>
          </a:xfrm>
        </p:grpSpPr>
        <p:sp>
          <p:nvSpPr>
            <p:cNvPr id="3" name="object 3"/>
            <p:cNvSpPr/>
            <p:nvPr/>
          </p:nvSpPr>
          <p:spPr>
            <a:xfrm>
              <a:off x="9801606" y="709422"/>
              <a:ext cx="2186940" cy="5880100"/>
            </a:xfrm>
            <a:custGeom>
              <a:avLst/>
              <a:gdLst/>
              <a:ahLst/>
              <a:cxnLst/>
              <a:rect l="l" t="t" r="r" b="b"/>
              <a:pathLst>
                <a:path w="2186940" h="5880100">
                  <a:moveTo>
                    <a:pt x="2186940" y="0"/>
                  </a:moveTo>
                  <a:lnTo>
                    <a:pt x="0" y="0"/>
                  </a:lnTo>
                  <a:lnTo>
                    <a:pt x="0" y="5879592"/>
                  </a:lnTo>
                  <a:lnTo>
                    <a:pt x="2186940" y="5879592"/>
                  </a:lnTo>
                  <a:lnTo>
                    <a:pt x="2186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01606" y="709422"/>
              <a:ext cx="2186940" cy="5880100"/>
            </a:xfrm>
            <a:custGeom>
              <a:avLst/>
              <a:gdLst/>
              <a:ahLst/>
              <a:cxnLst/>
              <a:rect l="l" t="t" r="r" b="b"/>
              <a:pathLst>
                <a:path w="2186940" h="5880100">
                  <a:moveTo>
                    <a:pt x="0" y="5879592"/>
                  </a:moveTo>
                  <a:lnTo>
                    <a:pt x="2186940" y="5879592"/>
                  </a:lnTo>
                  <a:lnTo>
                    <a:pt x="2186940" y="0"/>
                  </a:lnTo>
                  <a:lnTo>
                    <a:pt x="0" y="0"/>
                  </a:lnTo>
                  <a:lnTo>
                    <a:pt x="0" y="5879592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13613" y="673862"/>
            <a:ext cx="9483725" cy="5975350"/>
            <a:chOff x="213613" y="673862"/>
            <a:chExt cx="9483725" cy="5975350"/>
          </a:xfrm>
        </p:grpSpPr>
        <p:sp>
          <p:nvSpPr>
            <p:cNvPr id="6" name="object 6"/>
            <p:cNvSpPr/>
            <p:nvPr/>
          </p:nvSpPr>
          <p:spPr>
            <a:xfrm>
              <a:off x="226313" y="686562"/>
              <a:ext cx="9458325" cy="5949950"/>
            </a:xfrm>
            <a:custGeom>
              <a:avLst/>
              <a:gdLst/>
              <a:ahLst/>
              <a:cxnLst/>
              <a:rect l="l" t="t" r="r" b="b"/>
              <a:pathLst>
                <a:path w="9458325" h="5949950">
                  <a:moveTo>
                    <a:pt x="9457944" y="0"/>
                  </a:moveTo>
                  <a:lnTo>
                    <a:pt x="0" y="0"/>
                  </a:lnTo>
                  <a:lnTo>
                    <a:pt x="0" y="5949696"/>
                  </a:lnTo>
                  <a:lnTo>
                    <a:pt x="9457944" y="5949696"/>
                  </a:lnTo>
                  <a:lnTo>
                    <a:pt x="945794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6313" y="686562"/>
              <a:ext cx="9458325" cy="5949950"/>
            </a:xfrm>
            <a:custGeom>
              <a:avLst/>
              <a:gdLst/>
              <a:ahLst/>
              <a:cxnLst/>
              <a:rect l="l" t="t" r="r" b="b"/>
              <a:pathLst>
                <a:path w="9458325" h="5949950">
                  <a:moveTo>
                    <a:pt x="0" y="5949696"/>
                  </a:moveTo>
                  <a:lnTo>
                    <a:pt x="9457944" y="5949696"/>
                  </a:lnTo>
                  <a:lnTo>
                    <a:pt x="9457944" y="0"/>
                  </a:lnTo>
                  <a:lnTo>
                    <a:pt x="0" y="0"/>
                  </a:lnTo>
                  <a:lnTo>
                    <a:pt x="0" y="5949696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377" y="5627370"/>
              <a:ext cx="1263650" cy="845819"/>
            </a:xfrm>
            <a:custGeom>
              <a:avLst/>
              <a:gdLst/>
              <a:ahLst/>
              <a:cxnLst/>
              <a:rect l="l" t="t" r="r" b="b"/>
              <a:pathLst>
                <a:path w="1263650" h="845820">
                  <a:moveTo>
                    <a:pt x="0" y="845819"/>
                  </a:moveTo>
                  <a:lnTo>
                    <a:pt x="1263396" y="845819"/>
                  </a:lnTo>
                  <a:lnTo>
                    <a:pt x="1263396" y="0"/>
                  </a:lnTo>
                  <a:lnTo>
                    <a:pt x="0" y="0"/>
                  </a:lnTo>
                  <a:lnTo>
                    <a:pt x="0" y="845819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7548" y="5712053"/>
            <a:ext cx="10807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Utility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Agency 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istrict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ser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05177" y="5639561"/>
            <a:ext cx="1264920" cy="889000"/>
          </a:xfrm>
          <a:custGeom>
            <a:avLst/>
            <a:gdLst/>
            <a:ahLst/>
            <a:cxnLst/>
            <a:rect l="l" t="t" r="r" b="b"/>
            <a:pathLst>
              <a:path w="1264920" h="889000">
                <a:moveTo>
                  <a:pt x="0" y="888491"/>
                </a:moveTo>
                <a:lnTo>
                  <a:pt x="1264920" y="888491"/>
                </a:lnTo>
                <a:lnTo>
                  <a:pt x="1264920" y="0"/>
                </a:lnTo>
                <a:lnTo>
                  <a:pt x="0" y="0"/>
                </a:lnTo>
                <a:lnTo>
                  <a:pt x="0" y="888491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96236" y="5745886"/>
            <a:ext cx="10807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Utility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Agency 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istrict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ser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4597" y="4341114"/>
            <a:ext cx="1263650" cy="683260"/>
          </a:xfrm>
          <a:custGeom>
            <a:avLst/>
            <a:gdLst/>
            <a:ahLst/>
            <a:cxnLst/>
            <a:rect l="l" t="t" r="r" b="b"/>
            <a:pathLst>
              <a:path w="1263650" h="683260">
                <a:moveTo>
                  <a:pt x="0" y="682751"/>
                </a:moveTo>
                <a:lnTo>
                  <a:pt x="1263396" y="682751"/>
                </a:lnTo>
                <a:lnTo>
                  <a:pt x="1263396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7355" y="4343780"/>
            <a:ext cx="8166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Utility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5" dirty="0">
                <a:latin typeface="Arial"/>
                <a:cs typeface="Arial"/>
              </a:rPr>
              <a:t>c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-1  </a:t>
            </a:r>
            <a:r>
              <a:rPr sz="1400" b="1" spc="-5" dirty="0">
                <a:latin typeface="Arial"/>
                <a:cs typeface="Arial"/>
              </a:rPr>
              <a:t>Nodal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69285" y="4365497"/>
            <a:ext cx="1264920" cy="683260"/>
          </a:xfrm>
          <a:custGeom>
            <a:avLst/>
            <a:gdLst/>
            <a:ahLst/>
            <a:cxnLst/>
            <a:rect l="l" t="t" r="r" b="b"/>
            <a:pathLst>
              <a:path w="1264920" h="683260">
                <a:moveTo>
                  <a:pt x="0" y="682751"/>
                </a:moveTo>
                <a:lnTo>
                  <a:pt x="1264919" y="682751"/>
                </a:lnTo>
                <a:lnTo>
                  <a:pt x="1264919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3314" y="4367606"/>
            <a:ext cx="817244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Utility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5" dirty="0">
                <a:latin typeface="Arial"/>
                <a:cs typeface="Arial"/>
              </a:rPr>
              <a:t>c</a:t>
            </a:r>
            <a:r>
              <a:rPr sz="1400" b="1" spc="-45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-2  </a:t>
            </a:r>
            <a:r>
              <a:rPr sz="1400" b="1" spc="-5" dirty="0">
                <a:latin typeface="Arial"/>
                <a:cs typeface="Arial"/>
              </a:rPr>
              <a:t>Nodal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13738" y="3103626"/>
            <a:ext cx="1264920" cy="681355"/>
          </a:xfrm>
          <a:custGeom>
            <a:avLst/>
            <a:gdLst/>
            <a:ahLst/>
            <a:cxnLst/>
            <a:rect l="l" t="t" r="r" b="b"/>
            <a:pathLst>
              <a:path w="1264920" h="681354">
                <a:moveTo>
                  <a:pt x="0" y="681228"/>
                </a:moveTo>
                <a:lnTo>
                  <a:pt x="1264920" y="681228"/>
                </a:lnTo>
                <a:lnTo>
                  <a:pt x="1264920" y="0"/>
                </a:lnTo>
                <a:lnTo>
                  <a:pt x="0" y="0"/>
                </a:lnTo>
                <a:lnTo>
                  <a:pt x="0" y="681228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41373" y="3153283"/>
            <a:ext cx="100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State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Department-1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20264" y="3519042"/>
            <a:ext cx="448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dal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30017" y="1826514"/>
            <a:ext cx="1295400" cy="681355"/>
          </a:xfrm>
          <a:custGeom>
            <a:avLst/>
            <a:gdLst/>
            <a:ahLst/>
            <a:cxnLst/>
            <a:rect l="l" t="t" r="r" b="b"/>
            <a:pathLst>
              <a:path w="1295400" h="681355">
                <a:moveTo>
                  <a:pt x="0" y="681227"/>
                </a:moveTo>
                <a:lnTo>
                  <a:pt x="1295400" y="681227"/>
                </a:lnTo>
                <a:lnTo>
                  <a:pt x="1295400" y="0"/>
                </a:lnTo>
                <a:lnTo>
                  <a:pt x="0" y="0"/>
                </a:lnTo>
                <a:lnTo>
                  <a:pt x="0" y="681227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16479" y="1783206"/>
            <a:ext cx="5213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State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50947" y="2027300"/>
            <a:ext cx="6508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dm</a:t>
            </a: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n  Nodal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60597" y="3083814"/>
            <a:ext cx="1264920" cy="681355"/>
          </a:xfrm>
          <a:custGeom>
            <a:avLst/>
            <a:gdLst/>
            <a:ahLst/>
            <a:cxnLst/>
            <a:rect l="l" t="t" r="r" b="b"/>
            <a:pathLst>
              <a:path w="1264920" h="681354">
                <a:moveTo>
                  <a:pt x="0" y="681228"/>
                </a:moveTo>
                <a:lnTo>
                  <a:pt x="1264920" y="681228"/>
                </a:lnTo>
                <a:lnTo>
                  <a:pt x="1264920" y="0"/>
                </a:lnTo>
                <a:lnTo>
                  <a:pt x="0" y="0"/>
                </a:lnTo>
                <a:lnTo>
                  <a:pt x="0" y="681228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87978" y="3132835"/>
            <a:ext cx="100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State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Department-2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6871" y="3498595"/>
            <a:ext cx="448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dal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98016" y="2498217"/>
            <a:ext cx="3378200" cy="3192780"/>
            <a:chOff x="898016" y="2498217"/>
            <a:chExt cx="3378200" cy="3192780"/>
          </a:xfrm>
        </p:grpSpPr>
        <p:sp>
          <p:nvSpPr>
            <p:cNvPr id="26" name="object 26"/>
            <p:cNvSpPr/>
            <p:nvPr/>
          </p:nvSpPr>
          <p:spPr>
            <a:xfrm>
              <a:off x="3077718" y="2507742"/>
              <a:ext cx="15875" cy="353060"/>
            </a:xfrm>
            <a:custGeom>
              <a:avLst/>
              <a:gdLst/>
              <a:ahLst/>
              <a:cxnLst/>
              <a:rect l="l" t="t" r="r" b="b"/>
              <a:pathLst>
                <a:path w="15875" h="353060">
                  <a:moveTo>
                    <a:pt x="0" y="0"/>
                  </a:moveTo>
                  <a:lnTo>
                    <a:pt x="15620" y="35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37638" y="2859786"/>
              <a:ext cx="1455420" cy="0"/>
            </a:xfrm>
            <a:custGeom>
              <a:avLst/>
              <a:gdLst/>
              <a:ahLst/>
              <a:cxnLst/>
              <a:rect l="l" t="t" r="r" b="b"/>
              <a:pathLst>
                <a:path w="1455420">
                  <a:moveTo>
                    <a:pt x="0" y="0"/>
                  </a:moveTo>
                  <a:lnTo>
                    <a:pt x="1455165" y="0"/>
                  </a:lnTo>
                </a:path>
              </a:pathLst>
            </a:custGeom>
            <a:ln w="19050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9538" y="2859786"/>
              <a:ext cx="76200" cy="2434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6481" y="2853690"/>
              <a:ext cx="76200" cy="24345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340102" y="3777234"/>
              <a:ext cx="0" cy="353060"/>
            </a:xfrm>
            <a:custGeom>
              <a:avLst/>
              <a:gdLst/>
              <a:ahLst/>
              <a:cxnLst/>
              <a:rect l="l" t="t" r="r" b="b"/>
              <a:pathLst>
                <a:path h="353060">
                  <a:moveTo>
                    <a:pt x="0" y="0"/>
                  </a:moveTo>
                  <a:lnTo>
                    <a:pt x="0" y="35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84781" y="4130802"/>
              <a:ext cx="1455420" cy="0"/>
            </a:xfrm>
            <a:custGeom>
              <a:avLst/>
              <a:gdLst/>
              <a:ahLst/>
              <a:cxnLst/>
              <a:rect l="l" t="t" r="r" b="b"/>
              <a:pathLst>
                <a:path w="1455420">
                  <a:moveTo>
                    <a:pt x="0" y="0"/>
                  </a:moveTo>
                  <a:lnTo>
                    <a:pt x="1455166" y="0"/>
                  </a:lnTo>
                </a:path>
              </a:pathLst>
            </a:custGeom>
            <a:ln w="19050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6681" y="4130802"/>
              <a:ext cx="76200" cy="2434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3625" y="4123182"/>
              <a:ext cx="76200" cy="24345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562861" y="5031486"/>
              <a:ext cx="0" cy="353060"/>
            </a:xfrm>
            <a:custGeom>
              <a:avLst/>
              <a:gdLst/>
              <a:ahLst/>
              <a:cxnLst/>
              <a:rect l="l" t="t" r="r" b="b"/>
              <a:pathLst>
                <a:path h="353060">
                  <a:moveTo>
                    <a:pt x="0" y="0"/>
                  </a:moveTo>
                  <a:lnTo>
                    <a:pt x="0" y="35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07541" y="5383530"/>
              <a:ext cx="1455420" cy="0"/>
            </a:xfrm>
            <a:custGeom>
              <a:avLst/>
              <a:gdLst/>
              <a:ahLst/>
              <a:cxnLst/>
              <a:rect l="l" t="t" r="r" b="b"/>
              <a:pathLst>
                <a:path w="1455420">
                  <a:moveTo>
                    <a:pt x="0" y="0"/>
                  </a:moveTo>
                  <a:lnTo>
                    <a:pt x="1455166" y="0"/>
                  </a:lnTo>
                </a:path>
              </a:pathLst>
            </a:custGeom>
            <a:ln w="19050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6574" y="5377434"/>
              <a:ext cx="76200" cy="24344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59988" y="3748277"/>
              <a:ext cx="815975" cy="1942464"/>
            </a:xfrm>
            <a:custGeom>
              <a:avLst/>
              <a:gdLst/>
              <a:ahLst/>
              <a:cxnLst/>
              <a:rect l="l" t="t" r="r" b="b"/>
              <a:pathLst>
                <a:path w="815975" h="1942464">
                  <a:moveTo>
                    <a:pt x="57150" y="1757172"/>
                  </a:moveTo>
                  <a:lnTo>
                    <a:pt x="28575" y="1757172"/>
                  </a:lnTo>
                  <a:lnTo>
                    <a:pt x="28575" y="1842897"/>
                  </a:lnTo>
                  <a:lnTo>
                    <a:pt x="57150" y="1842897"/>
                  </a:lnTo>
                  <a:lnTo>
                    <a:pt x="57150" y="1757172"/>
                  </a:lnTo>
                  <a:close/>
                </a:path>
                <a:path w="815975" h="1942464">
                  <a:moveTo>
                    <a:pt x="57150" y="1642872"/>
                  </a:moveTo>
                  <a:lnTo>
                    <a:pt x="28575" y="1642872"/>
                  </a:lnTo>
                  <a:lnTo>
                    <a:pt x="28575" y="1728597"/>
                  </a:lnTo>
                  <a:lnTo>
                    <a:pt x="57150" y="1728597"/>
                  </a:lnTo>
                  <a:lnTo>
                    <a:pt x="57150" y="1642872"/>
                  </a:lnTo>
                  <a:close/>
                </a:path>
                <a:path w="815975" h="1942464">
                  <a:moveTo>
                    <a:pt x="57150" y="1528572"/>
                  </a:moveTo>
                  <a:lnTo>
                    <a:pt x="28575" y="1528572"/>
                  </a:lnTo>
                  <a:lnTo>
                    <a:pt x="28575" y="1614297"/>
                  </a:lnTo>
                  <a:lnTo>
                    <a:pt x="57150" y="1614297"/>
                  </a:lnTo>
                  <a:lnTo>
                    <a:pt x="57150" y="1528572"/>
                  </a:lnTo>
                  <a:close/>
                </a:path>
                <a:path w="815975" h="1942464">
                  <a:moveTo>
                    <a:pt x="57150" y="1414272"/>
                  </a:moveTo>
                  <a:lnTo>
                    <a:pt x="28575" y="1414272"/>
                  </a:lnTo>
                  <a:lnTo>
                    <a:pt x="28575" y="1499997"/>
                  </a:lnTo>
                  <a:lnTo>
                    <a:pt x="57150" y="1499997"/>
                  </a:lnTo>
                  <a:lnTo>
                    <a:pt x="57150" y="1414272"/>
                  </a:lnTo>
                  <a:close/>
                </a:path>
                <a:path w="815975" h="1942464">
                  <a:moveTo>
                    <a:pt x="57150" y="1299972"/>
                  </a:moveTo>
                  <a:lnTo>
                    <a:pt x="28575" y="1299972"/>
                  </a:lnTo>
                  <a:lnTo>
                    <a:pt x="28575" y="1385697"/>
                  </a:lnTo>
                  <a:lnTo>
                    <a:pt x="57150" y="1385697"/>
                  </a:lnTo>
                  <a:lnTo>
                    <a:pt x="57150" y="1299972"/>
                  </a:lnTo>
                  <a:close/>
                </a:path>
                <a:path w="815975" h="1942464">
                  <a:moveTo>
                    <a:pt x="85725" y="1856562"/>
                  </a:moveTo>
                  <a:lnTo>
                    <a:pt x="0" y="1856562"/>
                  </a:lnTo>
                  <a:lnTo>
                    <a:pt x="42926" y="1942287"/>
                  </a:lnTo>
                  <a:lnTo>
                    <a:pt x="85725" y="1856562"/>
                  </a:lnTo>
                  <a:close/>
                </a:path>
                <a:path w="815975" h="1942464">
                  <a:moveTo>
                    <a:pt x="787146" y="571500"/>
                  </a:moveTo>
                  <a:lnTo>
                    <a:pt x="758571" y="571500"/>
                  </a:lnTo>
                  <a:lnTo>
                    <a:pt x="758571" y="657225"/>
                  </a:lnTo>
                  <a:lnTo>
                    <a:pt x="787146" y="657225"/>
                  </a:lnTo>
                  <a:lnTo>
                    <a:pt x="787146" y="571500"/>
                  </a:lnTo>
                  <a:close/>
                </a:path>
                <a:path w="815975" h="1942464">
                  <a:moveTo>
                    <a:pt x="787146" y="457200"/>
                  </a:moveTo>
                  <a:lnTo>
                    <a:pt x="758571" y="457200"/>
                  </a:lnTo>
                  <a:lnTo>
                    <a:pt x="758571" y="542925"/>
                  </a:lnTo>
                  <a:lnTo>
                    <a:pt x="787146" y="542925"/>
                  </a:lnTo>
                  <a:lnTo>
                    <a:pt x="787146" y="457200"/>
                  </a:lnTo>
                  <a:close/>
                </a:path>
                <a:path w="815975" h="1942464">
                  <a:moveTo>
                    <a:pt x="787146" y="342900"/>
                  </a:moveTo>
                  <a:lnTo>
                    <a:pt x="758571" y="342900"/>
                  </a:lnTo>
                  <a:lnTo>
                    <a:pt x="758571" y="428625"/>
                  </a:lnTo>
                  <a:lnTo>
                    <a:pt x="787146" y="428625"/>
                  </a:lnTo>
                  <a:lnTo>
                    <a:pt x="787146" y="342900"/>
                  </a:lnTo>
                  <a:close/>
                </a:path>
                <a:path w="815975" h="1942464">
                  <a:moveTo>
                    <a:pt x="787146" y="228600"/>
                  </a:moveTo>
                  <a:lnTo>
                    <a:pt x="758571" y="228600"/>
                  </a:lnTo>
                  <a:lnTo>
                    <a:pt x="758571" y="314325"/>
                  </a:lnTo>
                  <a:lnTo>
                    <a:pt x="787146" y="314325"/>
                  </a:lnTo>
                  <a:lnTo>
                    <a:pt x="787146" y="228600"/>
                  </a:lnTo>
                  <a:close/>
                </a:path>
                <a:path w="815975" h="1942464">
                  <a:moveTo>
                    <a:pt x="787146" y="114300"/>
                  </a:moveTo>
                  <a:lnTo>
                    <a:pt x="758571" y="114300"/>
                  </a:lnTo>
                  <a:lnTo>
                    <a:pt x="758571" y="200025"/>
                  </a:lnTo>
                  <a:lnTo>
                    <a:pt x="787146" y="200025"/>
                  </a:lnTo>
                  <a:lnTo>
                    <a:pt x="787146" y="114300"/>
                  </a:lnTo>
                  <a:close/>
                </a:path>
                <a:path w="815975" h="1942464">
                  <a:moveTo>
                    <a:pt x="787146" y="0"/>
                  </a:moveTo>
                  <a:lnTo>
                    <a:pt x="758571" y="0"/>
                  </a:lnTo>
                  <a:lnTo>
                    <a:pt x="758571" y="85725"/>
                  </a:lnTo>
                  <a:lnTo>
                    <a:pt x="787146" y="85725"/>
                  </a:lnTo>
                  <a:lnTo>
                    <a:pt x="787146" y="0"/>
                  </a:lnTo>
                  <a:close/>
                </a:path>
                <a:path w="815975" h="1942464">
                  <a:moveTo>
                    <a:pt x="815721" y="696849"/>
                  </a:moveTo>
                  <a:lnTo>
                    <a:pt x="787146" y="696849"/>
                  </a:lnTo>
                  <a:lnTo>
                    <a:pt x="787146" y="685800"/>
                  </a:lnTo>
                  <a:lnTo>
                    <a:pt x="758571" y="685800"/>
                  </a:lnTo>
                  <a:lnTo>
                    <a:pt x="758571" y="696849"/>
                  </a:lnTo>
                  <a:lnTo>
                    <a:pt x="729996" y="696849"/>
                  </a:lnTo>
                  <a:lnTo>
                    <a:pt x="772922" y="782574"/>
                  </a:lnTo>
                  <a:lnTo>
                    <a:pt x="808609" y="711073"/>
                  </a:lnTo>
                  <a:lnTo>
                    <a:pt x="815721" y="696849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03554" y="1100074"/>
            <a:ext cx="26206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State</a:t>
            </a:r>
            <a:r>
              <a:rPr sz="2000" b="1" u="heavy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Utility</a:t>
            </a:r>
            <a:r>
              <a:rPr sz="2000" b="1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Agencies </a:t>
            </a:r>
            <a:r>
              <a:rPr sz="2000" b="1" spc="-5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user</a:t>
            </a:r>
            <a:r>
              <a:rPr sz="2000" b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Structure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97373" y="5677661"/>
            <a:ext cx="1363980" cy="681355"/>
          </a:xfrm>
          <a:prstGeom prst="rect">
            <a:avLst/>
          </a:prstGeom>
          <a:solidFill>
            <a:srgbClr val="E1EFD9"/>
          </a:solidFill>
          <a:ln w="19050">
            <a:solidFill>
              <a:srgbClr val="001F5F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153670" marR="83185" indent="-59690">
              <a:lnSpc>
                <a:spcPct val="100000"/>
              </a:lnSpc>
              <a:spcBef>
                <a:spcPts val="960"/>
              </a:spcBef>
            </a:pP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tility</a:t>
            </a:r>
            <a:r>
              <a:rPr sz="1400" b="1" spc="-45" dirty="0">
                <a:latin typeface="Arial"/>
                <a:cs typeface="Arial"/>
              </a:rPr>
              <a:t> A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5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y  District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User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59473" y="5689853"/>
            <a:ext cx="1363980" cy="681355"/>
          </a:xfrm>
          <a:prstGeom prst="rect">
            <a:avLst/>
          </a:prstGeom>
          <a:solidFill>
            <a:srgbClr val="E1EFD9"/>
          </a:solidFill>
          <a:ln w="19050">
            <a:solidFill>
              <a:srgbClr val="001F5F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154305" marR="81915" indent="-59690">
              <a:lnSpc>
                <a:spcPct val="100000"/>
              </a:lnSpc>
              <a:spcBef>
                <a:spcPts val="960"/>
              </a:spcBef>
            </a:pP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tility</a:t>
            </a:r>
            <a:r>
              <a:rPr sz="1400" b="1" spc="-45" dirty="0">
                <a:latin typeface="Arial"/>
                <a:cs typeface="Arial"/>
              </a:rPr>
              <a:t> A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5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y  District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User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563361" y="4391405"/>
            <a:ext cx="1363980" cy="681355"/>
          </a:xfrm>
          <a:custGeom>
            <a:avLst/>
            <a:gdLst/>
            <a:ahLst/>
            <a:cxnLst/>
            <a:rect l="l" t="t" r="r" b="b"/>
            <a:pathLst>
              <a:path w="1363979" h="681354">
                <a:moveTo>
                  <a:pt x="0" y="681228"/>
                </a:moveTo>
                <a:lnTo>
                  <a:pt x="1363980" y="681228"/>
                </a:lnTo>
                <a:lnTo>
                  <a:pt x="1363980" y="0"/>
                </a:lnTo>
                <a:lnTo>
                  <a:pt x="0" y="0"/>
                </a:lnTo>
                <a:lnTo>
                  <a:pt x="0" y="681228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645022" y="4499813"/>
            <a:ext cx="120459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Utility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Agency</a:t>
            </a:r>
            <a:endParaRPr sz="1400">
              <a:latin typeface="Arial"/>
              <a:cs typeface="Arial"/>
            </a:endParaRPr>
          </a:p>
          <a:p>
            <a:pPr marL="11176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State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Nodal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92161" y="4415790"/>
            <a:ext cx="1363980" cy="681355"/>
          </a:xfrm>
          <a:custGeom>
            <a:avLst/>
            <a:gdLst/>
            <a:ahLst/>
            <a:cxnLst/>
            <a:rect l="l" t="t" r="r" b="b"/>
            <a:pathLst>
              <a:path w="1363979" h="681354">
                <a:moveTo>
                  <a:pt x="0" y="681228"/>
                </a:moveTo>
                <a:lnTo>
                  <a:pt x="1363979" y="681228"/>
                </a:lnTo>
                <a:lnTo>
                  <a:pt x="1363979" y="0"/>
                </a:lnTo>
                <a:lnTo>
                  <a:pt x="0" y="0"/>
                </a:lnTo>
                <a:lnTo>
                  <a:pt x="0" y="681228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474711" y="4524502"/>
            <a:ext cx="120459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tility</a:t>
            </a:r>
            <a:r>
              <a:rPr sz="1400" b="1" spc="-45" dirty="0">
                <a:latin typeface="Arial"/>
                <a:cs typeface="Arial"/>
              </a:rPr>
              <a:t> A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5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11176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State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Nodal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361938" y="3153917"/>
            <a:ext cx="1363980" cy="681355"/>
          </a:xfrm>
          <a:custGeom>
            <a:avLst/>
            <a:gdLst/>
            <a:ahLst/>
            <a:cxnLst/>
            <a:rect l="l" t="t" r="r" b="b"/>
            <a:pathLst>
              <a:path w="1363979" h="681354">
                <a:moveTo>
                  <a:pt x="0" y="681228"/>
                </a:moveTo>
                <a:lnTo>
                  <a:pt x="1363980" y="681228"/>
                </a:lnTo>
                <a:lnTo>
                  <a:pt x="1363980" y="0"/>
                </a:lnTo>
                <a:lnTo>
                  <a:pt x="0" y="0"/>
                </a:lnTo>
                <a:lnTo>
                  <a:pt x="0" y="681228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679818" y="3155695"/>
            <a:ext cx="7277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National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54266" y="3368751"/>
            <a:ext cx="11785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Agency-1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Central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Nodal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166609" y="1875282"/>
            <a:ext cx="1363980" cy="683260"/>
          </a:xfrm>
          <a:custGeom>
            <a:avLst/>
            <a:gdLst/>
            <a:ahLst/>
            <a:cxnLst/>
            <a:rect l="l" t="t" r="r" b="b"/>
            <a:pathLst>
              <a:path w="1363979" h="683260">
                <a:moveTo>
                  <a:pt x="0" y="682751"/>
                </a:moveTo>
                <a:lnTo>
                  <a:pt x="1363979" y="682751"/>
                </a:lnTo>
                <a:lnTo>
                  <a:pt x="1363979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606030" y="2076957"/>
            <a:ext cx="487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NBM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30718" y="3134105"/>
            <a:ext cx="1363980" cy="681355"/>
          </a:xfrm>
          <a:custGeom>
            <a:avLst/>
            <a:gdLst/>
            <a:ahLst/>
            <a:cxnLst/>
            <a:rect l="l" t="t" r="r" b="b"/>
            <a:pathLst>
              <a:path w="1363979" h="681354">
                <a:moveTo>
                  <a:pt x="0" y="681228"/>
                </a:moveTo>
                <a:lnTo>
                  <a:pt x="1363979" y="681228"/>
                </a:lnTo>
                <a:lnTo>
                  <a:pt x="1363979" y="0"/>
                </a:lnTo>
                <a:lnTo>
                  <a:pt x="0" y="0"/>
                </a:lnTo>
                <a:lnTo>
                  <a:pt x="0" y="681228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348598" y="3135630"/>
            <a:ext cx="7277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National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122666" y="3348989"/>
            <a:ext cx="11785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161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Agency-2 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Central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Nodal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-11937" y="2040889"/>
            <a:ext cx="9279255" cy="3808729"/>
            <a:chOff x="-11937" y="2040889"/>
            <a:chExt cx="9279255" cy="3808729"/>
          </a:xfrm>
        </p:grpSpPr>
        <p:sp>
          <p:nvSpPr>
            <p:cNvPr id="54" name="object 54"/>
            <p:cNvSpPr/>
            <p:nvPr/>
          </p:nvSpPr>
          <p:spPr>
            <a:xfrm>
              <a:off x="7849362" y="2558033"/>
              <a:ext cx="0" cy="353060"/>
            </a:xfrm>
            <a:custGeom>
              <a:avLst/>
              <a:gdLst/>
              <a:ahLst/>
              <a:cxnLst/>
              <a:rect l="l" t="t" r="r" b="b"/>
              <a:pathLst>
                <a:path h="353060">
                  <a:moveTo>
                    <a:pt x="0" y="0"/>
                  </a:moveTo>
                  <a:lnTo>
                    <a:pt x="0" y="35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42226" y="2910077"/>
              <a:ext cx="1570355" cy="0"/>
            </a:xfrm>
            <a:custGeom>
              <a:avLst/>
              <a:gdLst/>
              <a:ahLst/>
              <a:cxnLst/>
              <a:rect l="l" t="t" r="r" b="b"/>
              <a:pathLst>
                <a:path w="1570354">
                  <a:moveTo>
                    <a:pt x="0" y="0"/>
                  </a:moveTo>
                  <a:lnTo>
                    <a:pt x="1569974" y="0"/>
                  </a:lnTo>
                </a:path>
              </a:pathLst>
            </a:custGeom>
            <a:ln w="19050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126" y="2910077"/>
              <a:ext cx="76200" cy="24345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5369" y="2903981"/>
              <a:ext cx="76200" cy="24345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037069" y="3827525"/>
              <a:ext cx="0" cy="353060"/>
            </a:xfrm>
            <a:custGeom>
              <a:avLst/>
              <a:gdLst/>
              <a:ahLst/>
              <a:cxnLst/>
              <a:rect l="l" t="t" r="r" b="b"/>
              <a:pathLst>
                <a:path h="353060">
                  <a:moveTo>
                    <a:pt x="0" y="0"/>
                  </a:moveTo>
                  <a:lnTo>
                    <a:pt x="0" y="35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29933" y="4181094"/>
              <a:ext cx="1570355" cy="0"/>
            </a:xfrm>
            <a:custGeom>
              <a:avLst/>
              <a:gdLst/>
              <a:ahLst/>
              <a:cxnLst/>
              <a:rect l="l" t="t" r="r" b="b"/>
              <a:pathLst>
                <a:path w="1570354">
                  <a:moveTo>
                    <a:pt x="0" y="0"/>
                  </a:moveTo>
                  <a:lnTo>
                    <a:pt x="1569973" y="0"/>
                  </a:lnTo>
                </a:path>
              </a:pathLst>
            </a:custGeom>
            <a:ln w="19050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833" y="4181094"/>
              <a:ext cx="76200" cy="24345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078" y="4173473"/>
              <a:ext cx="76200" cy="24345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198870" y="5081777"/>
              <a:ext cx="0" cy="353060"/>
            </a:xfrm>
            <a:custGeom>
              <a:avLst/>
              <a:gdLst/>
              <a:ahLst/>
              <a:cxnLst/>
              <a:rect l="l" t="t" r="r" b="b"/>
              <a:pathLst>
                <a:path h="353060">
                  <a:moveTo>
                    <a:pt x="0" y="0"/>
                  </a:moveTo>
                  <a:lnTo>
                    <a:pt x="0" y="35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91733" y="5433822"/>
              <a:ext cx="1570355" cy="0"/>
            </a:xfrm>
            <a:custGeom>
              <a:avLst/>
              <a:gdLst/>
              <a:ahLst/>
              <a:cxnLst/>
              <a:rect l="l" t="t" r="r" b="b"/>
              <a:pathLst>
                <a:path w="1570354">
                  <a:moveTo>
                    <a:pt x="0" y="0"/>
                  </a:moveTo>
                  <a:lnTo>
                    <a:pt x="1569973" y="0"/>
                  </a:lnTo>
                </a:path>
              </a:pathLst>
            </a:custGeom>
            <a:ln w="19050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3633" y="5433822"/>
              <a:ext cx="76200" cy="24344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3542" y="5427725"/>
              <a:ext cx="76200" cy="24344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725417" y="2126741"/>
              <a:ext cx="5541645" cy="3722370"/>
            </a:xfrm>
            <a:custGeom>
              <a:avLst/>
              <a:gdLst/>
              <a:ahLst/>
              <a:cxnLst/>
              <a:rect l="l" t="t" r="r" b="b"/>
              <a:pathLst>
                <a:path w="5541645" h="3722370">
                  <a:moveTo>
                    <a:pt x="3441954" y="28575"/>
                  </a:moveTo>
                  <a:lnTo>
                    <a:pt x="76200" y="28575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3441954" y="47625"/>
                  </a:lnTo>
                  <a:lnTo>
                    <a:pt x="3441954" y="28575"/>
                  </a:lnTo>
                  <a:close/>
                </a:path>
                <a:path w="5541645" h="3722370">
                  <a:moveTo>
                    <a:pt x="4528312" y="3511296"/>
                  </a:moveTo>
                  <a:lnTo>
                    <a:pt x="4499737" y="3511296"/>
                  </a:lnTo>
                  <a:lnTo>
                    <a:pt x="4499737" y="3597021"/>
                  </a:lnTo>
                  <a:lnTo>
                    <a:pt x="4528312" y="3597021"/>
                  </a:lnTo>
                  <a:lnTo>
                    <a:pt x="4528312" y="3511296"/>
                  </a:lnTo>
                  <a:close/>
                </a:path>
                <a:path w="5541645" h="3722370">
                  <a:moveTo>
                    <a:pt x="4528312" y="3396996"/>
                  </a:moveTo>
                  <a:lnTo>
                    <a:pt x="4499737" y="3396996"/>
                  </a:lnTo>
                  <a:lnTo>
                    <a:pt x="4499737" y="3482721"/>
                  </a:lnTo>
                  <a:lnTo>
                    <a:pt x="4528312" y="3482721"/>
                  </a:lnTo>
                  <a:lnTo>
                    <a:pt x="4528312" y="3396996"/>
                  </a:lnTo>
                  <a:close/>
                </a:path>
                <a:path w="5541645" h="3722370">
                  <a:moveTo>
                    <a:pt x="4528312" y="3282696"/>
                  </a:moveTo>
                  <a:lnTo>
                    <a:pt x="4499737" y="3282696"/>
                  </a:lnTo>
                  <a:lnTo>
                    <a:pt x="4499737" y="3368421"/>
                  </a:lnTo>
                  <a:lnTo>
                    <a:pt x="4528312" y="3368421"/>
                  </a:lnTo>
                  <a:lnTo>
                    <a:pt x="4528312" y="3282696"/>
                  </a:lnTo>
                  <a:close/>
                </a:path>
                <a:path w="5541645" h="3722370">
                  <a:moveTo>
                    <a:pt x="4528312" y="3168396"/>
                  </a:moveTo>
                  <a:lnTo>
                    <a:pt x="4499737" y="3168396"/>
                  </a:lnTo>
                  <a:lnTo>
                    <a:pt x="4499737" y="3254121"/>
                  </a:lnTo>
                  <a:lnTo>
                    <a:pt x="4528312" y="3254121"/>
                  </a:lnTo>
                  <a:lnTo>
                    <a:pt x="4528312" y="3168396"/>
                  </a:lnTo>
                  <a:close/>
                </a:path>
                <a:path w="5541645" h="3722370">
                  <a:moveTo>
                    <a:pt x="4528312" y="3054096"/>
                  </a:moveTo>
                  <a:lnTo>
                    <a:pt x="4499737" y="3054096"/>
                  </a:lnTo>
                  <a:lnTo>
                    <a:pt x="4499737" y="3139821"/>
                  </a:lnTo>
                  <a:lnTo>
                    <a:pt x="4528312" y="3139821"/>
                  </a:lnTo>
                  <a:lnTo>
                    <a:pt x="4528312" y="3054096"/>
                  </a:lnTo>
                  <a:close/>
                </a:path>
                <a:path w="5541645" h="3722370">
                  <a:moveTo>
                    <a:pt x="4528312" y="2939796"/>
                  </a:moveTo>
                  <a:lnTo>
                    <a:pt x="4499737" y="2939796"/>
                  </a:lnTo>
                  <a:lnTo>
                    <a:pt x="4499737" y="3025521"/>
                  </a:lnTo>
                  <a:lnTo>
                    <a:pt x="4528312" y="3025521"/>
                  </a:lnTo>
                  <a:lnTo>
                    <a:pt x="4528312" y="2939796"/>
                  </a:lnTo>
                  <a:close/>
                </a:path>
                <a:path w="5541645" h="3722370">
                  <a:moveTo>
                    <a:pt x="4556887" y="3636645"/>
                  </a:moveTo>
                  <a:lnTo>
                    <a:pt x="4528312" y="3636645"/>
                  </a:lnTo>
                  <a:lnTo>
                    <a:pt x="4528312" y="3625596"/>
                  </a:lnTo>
                  <a:lnTo>
                    <a:pt x="4499737" y="3625596"/>
                  </a:lnTo>
                  <a:lnTo>
                    <a:pt x="4499737" y="3636645"/>
                  </a:lnTo>
                  <a:lnTo>
                    <a:pt x="4471162" y="3636645"/>
                  </a:lnTo>
                  <a:lnTo>
                    <a:pt x="4514088" y="3722370"/>
                  </a:lnTo>
                  <a:lnTo>
                    <a:pt x="4549749" y="3650932"/>
                  </a:lnTo>
                  <a:lnTo>
                    <a:pt x="4556887" y="3636645"/>
                  </a:lnTo>
                  <a:close/>
                </a:path>
                <a:path w="5541645" h="3722370">
                  <a:moveTo>
                    <a:pt x="5512816" y="2299716"/>
                  </a:moveTo>
                  <a:lnTo>
                    <a:pt x="5484241" y="2299716"/>
                  </a:lnTo>
                  <a:lnTo>
                    <a:pt x="5484241" y="2385441"/>
                  </a:lnTo>
                  <a:lnTo>
                    <a:pt x="5512816" y="2385441"/>
                  </a:lnTo>
                  <a:lnTo>
                    <a:pt x="5512816" y="2299716"/>
                  </a:lnTo>
                  <a:close/>
                </a:path>
                <a:path w="5541645" h="3722370">
                  <a:moveTo>
                    <a:pt x="5512816" y="2185416"/>
                  </a:moveTo>
                  <a:lnTo>
                    <a:pt x="5484241" y="2185416"/>
                  </a:lnTo>
                  <a:lnTo>
                    <a:pt x="5484241" y="2271141"/>
                  </a:lnTo>
                  <a:lnTo>
                    <a:pt x="5512816" y="2271141"/>
                  </a:lnTo>
                  <a:lnTo>
                    <a:pt x="5512816" y="2185416"/>
                  </a:lnTo>
                  <a:close/>
                </a:path>
                <a:path w="5541645" h="3722370">
                  <a:moveTo>
                    <a:pt x="5512816" y="2071116"/>
                  </a:moveTo>
                  <a:lnTo>
                    <a:pt x="5484241" y="2071116"/>
                  </a:lnTo>
                  <a:lnTo>
                    <a:pt x="5484241" y="2156841"/>
                  </a:lnTo>
                  <a:lnTo>
                    <a:pt x="5512816" y="2156841"/>
                  </a:lnTo>
                  <a:lnTo>
                    <a:pt x="5512816" y="2071116"/>
                  </a:lnTo>
                  <a:close/>
                </a:path>
                <a:path w="5541645" h="3722370">
                  <a:moveTo>
                    <a:pt x="5512816" y="1956816"/>
                  </a:moveTo>
                  <a:lnTo>
                    <a:pt x="5484241" y="1956816"/>
                  </a:lnTo>
                  <a:lnTo>
                    <a:pt x="5484241" y="2042541"/>
                  </a:lnTo>
                  <a:lnTo>
                    <a:pt x="5512816" y="2042541"/>
                  </a:lnTo>
                  <a:lnTo>
                    <a:pt x="5512816" y="1956816"/>
                  </a:lnTo>
                  <a:close/>
                </a:path>
                <a:path w="5541645" h="3722370">
                  <a:moveTo>
                    <a:pt x="5512816" y="1842516"/>
                  </a:moveTo>
                  <a:lnTo>
                    <a:pt x="5484241" y="1842516"/>
                  </a:lnTo>
                  <a:lnTo>
                    <a:pt x="5484241" y="1928241"/>
                  </a:lnTo>
                  <a:lnTo>
                    <a:pt x="5512816" y="1928241"/>
                  </a:lnTo>
                  <a:lnTo>
                    <a:pt x="5512816" y="1842516"/>
                  </a:lnTo>
                  <a:close/>
                </a:path>
                <a:path w="5541645" h="3722370">
                  <a:moveTo>
                    <a:pt x="5512816" y="1728216"/>
                  </a:moveTo>
                  <a:lnTo>
                    <a:pt x="5484241" y="1728216"/>
                  </a:lnTo>
                  <a:lnTo>
                    <a:pt x="5484241" y="1813941"/>
                  </a:lnTo>
                  <a:lnTo>
                    <a:pt x="5512816" y="1813941"/>
                  </a:lnTo>
                  <a:lnTo>
                    <a:pt x="5512816" y="1728216"/>
                  </a:lnTo>
                  <a:close/>
                </a:path>
                <a:path w="5541645" h="3722370">
                  <a:moveTo>
                    <a:pt x="5541391" y="2425065"/>
                  </a:moveTo>
                  <a:lnTo>
                    <a:pt x="5512816" y="2425065"/>
                  </a:lnTo>
                  <a:lnTo>
                    <a:pt x="5512816" y="2414016"/>
                  </a:lnTo>
                  <a:lnTo>
                    <a:pt x="5484241" y="2414016"/>
                  </a:lnTo>
                  <a:lnTo>
                    <a:pt x="5484241" y="2425065"/>
                  </a:lnTo>
                  <a:lnTo>
                    <a:pt x="5455666" y="2425065"/>
                  </a:lnTo>
                  <a:lnTo>
                    <a:pt x="5498592" y="2510790"/>
                  </a:lnTo>
                  <a:lnTo>
                    <a:pt x="5534279" y="2439289"/>
                  </a:lnTo>
                  <a:lnTo>
                    <a:pt x="5541391" y="2425065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2" y="2053589"/>
              <a:ext cx="1039494" cy="281940"/>
            </a:xfrm>
            <a:custGeom>
              <a:avLst/>
              <a:gdLst/>
              <a:ahLst/>
              <a:cxnLst/>
              <a:rect l="l" t="t" r="r" b="b"/>
              <a:pathLst>
                <a:path w="1039494" h="281939">
                  <a:moveTo>
                    <a:pt x="1039368" y="0"/>
                  </a:moveTo>
                  <a:lnTo>
                    <a:pt x="0" y="0"/>
                  </a:lnTo>
                  <a:lnTo>
                    <a:pt x="0" y="281939"/>
                  </a:lnTo>
                  <a:lnTo>
                    <a:pt x="1039368" y="281939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2" y="2053589"/>
              <a:ext cx="1039494" cy="281940"/>
            </a:xfrm>
            <a:custGeom>
              <a:avLst/>
              <a:gdLst/>
              <a:ahLst/>
              <a:cxnLst/>
              <a:rect l="l" t="t" r="r" b="b"/>
              <a:pathLst>
                <a:path w="1039494" h="281939">
                  <a:moveTo>
                    <a:pt x="0" y="281939"/>
                  </a:moveTo>
                  <a:lnTo>
                    <a:pt x="1039368" y="281939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281939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373370" y="1150112"/>
            <a:ext cx="36074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National</a:t>
            </a:r>
            <a:r>
              <a:rPr sz="2000" b="1" u="heavy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Utility</a:t>
            </a:r>
            <a:r>
              <a:rPr sz="2000" b="1" u="heavy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Agencies</a:t>
            </a:r>
            <a:r>
              <a:rPr sz="20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user </a:t>
            </a:r>
            <a:r>
              <a:rPr sz="2000" b="1" spc="-5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Structure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219181" y="4373117"/>
            <a:ext cx="1539240" cy="803275"/>
          </a:xfrm>
          <a:prstGeom prst="rect">
            <a:avLst/>
          </a:prstGeom>
          <a:solidFill>
            <a:srgbClr val="DAE2F3"/>
          </a:solidFill>
          <a:ln w="19050">
            <a:solidFill>
              <a:srgbClr val="001F5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05765" marR="394335" indent="20955" algn="just">
              <a:lnSpc>
                <a:spcPct val="100000"/>
              </a:lnSpc>
              <a:spcBef>
                <a:spcPts val="240"/>
              </a:spcBef>
            </a:pPr>
            <a:r>
              <a:rPr sz="1600" b="1" spc="-5" dirty="0">
                <a:latin typeface="Arial"/>
                <a:cs typeface="Arial"/>
              </a:rPr>
              <a:t>Submit </a:t>
            </a:r>
            <a:r>
              <a:rPr sz="1600" b="1" spc="-43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</a:t>
            </a:r>
            <a:r>
              <a:rPr sz="1600" b="1" spc="-15" dirty="0">
                <a:latin typeface="Arial"/>
                <a:cs typeface="Arial"/>
              </a:rPr>
              <a:t>q</a:t>
            </a:r>
            <a:r>
              <a:rPr sz="1600" b="1" spc="-5" dirty="0">
                <a:latin typeface="Arial"/>
                <a:cs typeface="Arial"/>
              </a:rPr>
              <a:t>uiry  details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319766" y="2788157"/>
            <a:ext cx="1245235" cy="805180"/>
          </a:xfrm>
          <a:prstGeom prst="rect">
            <a:avLst/>
          </a:prstGeom>
          <a:solidFill>
            <a:srgbClr val="DAE2F3"/>
          </a:solidFill>
          <a:ln w="19050">
            <a:solidFill>
              <a:srgbClr val="001F5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4671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Login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210038" y="1332738"/>
            <a:ext cx="1405255" cy="784860"/>
          </a:xfrm>
          <a:prstGeom prst="rect">
            <a:avLst/>
          </a:prstGeom>
          <a:solidFill>
            <a:srgbClr val="DAE2F3"/>
          </a:solidFill>
          <a:ln w="19050">
            <a:solidFill>
              <a:srgbClr val="001F5F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112395" marR="102870" indent="403860">
              <a:lnSpc>
                <a:spcPct val="100000"/>
              </a:lnSpc>
              <a:spcBef>
                <a:spcPts val="1125"/>
              </a:spcBef>
            </a:pPr>
            <a:r>
              <a:rPr sz="1600" b="1" spc="-5" dirty="0">
                <a:latin typeface="Arial"/>
                <a:cs typeface="Arial"/>
              </a:rPr>
              <a:t>Self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Regis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880597" y="2096261"/>
            <a:ext cx="76200" cy="669290"/>
          </a:xfrm>
          <a:custGeom>
            <a:avLst/>
            <a:gdLst/>
            <a:ahLst/>
            <a:cxnLst/>
            <a:rect l="l" t="t" r="r" b="b"/>
            <a:pathLst>
              <a:path w="76200" h="669289">
                <a:moveTo>
                  <a:pt x="28575" y="592709"/>
                </a:moveTo>
                <a:lnTo>
                  <a:pt x="0" y="592709"/>
                </a:lnTo>
                <a:lnTo>
                  <a:pt x="38100" y="668909"/>
                </a:lnTo>
                <a:lnTo>
                  <a:pt x="69850" y="605409"/>
                </a:lnTo>
                <a:lnTo>
                  <a:pt x="28575" y="605409"/>
                </a:lnTo>
                <a:lnTo>
                  <a:pt x="28575" y="592709"/>
                </a:lnTo>
                <a:close/>
              </a:path>
              <a:path w="76200" h="669289">
                <a:moveTo>
                  <a:pt x="47625" y="0"/>
                </a:moveTo>
                <a:lnTo>
                  <a:pt x="28575" y="0"/>
                </a:lnTo>
                <a:lnTo>
                  <a:pt x="28575" y="605409"/>
                </a:lnTo>
                <a:lnTo>
                  <a:pt x="47625" y="605409"/>
                </a:lnTo>
                <a:lnTo>
                  <a:pt x="47625" y="0"/>
                </a:lnTo>
                <a:close/>
              </a:path>
              <a:path w="76200" h="669289">
                <a:moveTo>
                  <a:pt x="76200" y="592709"/>
                </a:moveTo>
                <a:lnTo>
                  <a:pt x="47625" y="592709"/>
                </a:lnTo>
                <a:lnTo>
                  <a:pt x="47625" y="605409"/>
                </a:lnTo>
                <a:lnTo>
                  <a:pt x="69850" y="605409"/>
                </a:lnTo>
                <a:lnTo>
                  <a:pt x="76200" y="592709"/>
                </a:lnTo>
                <a:close/>
              </a:path>
            </a:pathLst>
          </a:custGeom>
          <a:solidFill>
            <a:srgbClr val="3E6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886693" y="3664458"/>
            <a:ext cx="76200" cy="676275"/>
          </a:xfrm>
          <a:custGeom>
            <a:avLst/>
            <a:gdLst/>
            <a:ahLst/>
            <a:cxnLst/>
            <a:rect l="l" t="t" r="r" b="b"/>
            <a:pathLst>
              <a:path w="76200" h="676275">
                <a:moveTo>
                  <a:pt x="28575" y="599948"/>
                </a:moveTo>
                <a:lnTo>
                  <a:pt x="0" y="599948"/>
                </a:lnTo>
                <a:lnTo>
                  <a:pt x="38100" y="676148"/>
                </a:lnTo>
                <a:lnTo>
                  <a:pt x="69786" y="612775"/>
                </a:lnTo>
                <a:lnTo>
                  <a:pt x="28575" y="612775"/>
                </a:lnTo>
                <a:lnTo>
                  <a:pt x="28575" y="599948"/>
                </a:lnTo>
                <a:close/>
              </a:path>
              <a:path w="76200" h="676275">
                <a:moveTo>
                  <a:pt x="47625" y="0"/>
                </a:moveTo>
                <a:lnTo>
                  <a:pt x="28575" y="0"/>
                </a:lnTo>
                <a:lnTo>
                  <a:pt x="28575" y="612775"/>
                </a:lnTo>
                <a:lnTo>
                  <a:pt x="47625" y="612775"/>
                </a:lnTo>
                <a:lnTo>
                  <a:pt x="47625" y="0"/>
                </a:lnTo>
                <a:close/>
              </a:path>
              <a:path w="76200" h="676275">
                <a:moveTo>
                  <a:pt x="76200" y="599948"/>
                </a:moveTo>
                <a:lnTo>
                  <a:pt x="47625" y="599948"/>
                </a:lnTo>
                <a:lnTo>
                  <a:pt x="47625" y="612775"/>
                </a:lnTo>
                <a:lnTo>
                  <a:pt x="69786" y="612775"/>
                </a:lnTo>
                <a:lnTo>
                  <a:pt x="76200" y="599948"/>
                </a:lnTo>
                <a:close/>
              </a:path>
            </a:pathLst>
          </a:custGeom>
          <a:solidFill>
            <a:srgbClr val="3E6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0247121" y="838962"/>
            <a:ext cx="1240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Excavator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90906" y="2068830"/>
            <a:ext cx="6565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Level</a:t>
            </a:r>
            <a:r>
              <a:rPr sz="1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-1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53" y="3339338"/>
            <a:ext cx="1063625" cy="309245"/>
            <a:chOff x="253" y="3339338"/>
            <a:chExt cx="1063625" cy="309245"/>
          </a:xfrm>
        </p:grpSpPr>
        <p:sp>
          <p:nvSpPr>
            <p:cNvPr id="79" name="object 79"/>
            <p:cNvSpPr/>
            <p:nvPr/>
          </p:nvSpPr>
          <p:spPr>
            <a:xfrm>
              <a:off x="12953" y="3352038"/>
              <a:ext cx="1038225" cy="283845"/>
            </a:xfrm>
            <a:custGeom>
              <a:avLst/>
              <a:gdLst/>
              <a:ahLst/>
              <a:cxnLst/>
              <a:rect l="l" t="t" r="r" b="b"/>
              <a:pathLst>
                <a:path w="1038225" h="283845">
                  <a:moveTo>
                    <a:pt x="1037844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1037844" y="283463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953" y="3352038"/>
              <a:ext cx="1038225" cy="283845"/>
            </a:xfrm>
            <a:custGeom>
              <a:avLst/>
              <a:gdLst/>
              <a:ahLst/>
              <a:cxnLst/>
              <a:rect l="l" t="t" r="r" b="b"/>
              <a:pathLst>
                <a:path w="1038225" h="283845">
                  <a:moveTo>
                    <a:pt x="0" y="283463"/>
                  </a:moveTo>
                  <a:lnTo>
                    <a:pt x="1037844" y="283463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01574" y="3368420"/>
            <a:ext cx="6565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Level</a:t>
            </a:r>
            <a:r>
              <a:rPr sz="1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-2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-11937" y="4477765"/>
            <a:ext cx="939800" cy="314960"/>
            <a:chOff x="-11937" y="4477765"/>
            <a:chExt cx="939800" cy="314960"/>
          </a:xfrm>
        </p:grpSpPr>
        <p:sp>
          <p:nvSpPr>
            <p:cNvPr id="83" name="object 83"/>
            <p:cNvSpPr/>
            <p:nvPr/>
          </p:nvSpPr>
          <p:spPr>
            <a:xfrm>
              <a:off x="762" y="4490465"/>
              <a:ext cx="914400" cy="289560"/>
            </a:xfrm>
            <a:custGeom>
              <a:avLst/>
              <a:gdLst/>
              <a:ahLst/>
              <a:cxnLst/>
              <a:rect l="l" t="t" r="r" b="b"/>
              <a:pathLst>
                <a:path w="914400" h="289560">
                  <a:moveTo>
                    <a:pt x="914400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914400" y="28956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2" y="4490465"/>
              <a:ext cx="914400" cy="289560"/>
            </a:xfrm>
            <a:custGeom>
              <a:avLst/>
              <a:gdLst/>
              <a:ahLst/>
              <a:cxnLst/>
              <a:rect l="l" t="t" r="r" b="b"/>
              <a:pathLst>
                <a:path w="914400" h="289560">
                  <a:moveTo>
                    <a:pt x="0" y="289560"/>
                  </a:moveTo>
                  <a:lnTo>
                    <a:pt x="914400" y="28956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27812" y="4510532"/>
            <a:ext cx="6572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Level</a:t>
            </a:r>
            <a:r>
              <a:rPr sz="1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-3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-12700" y="5331205"/>
            <a:ext cx="1030605" cy="309245"/>
            <a:chOff x="-12700" y="5331205"/>
            <a:chExt cx="1030605" cy="309245"/>
          </a:xfrm>
        </p:grpSpPr>
        <p:sp>
          <p:nvSpPr>
            <p:cNvPr id="87" name="object 87"/>
            <p:cNvSpPr/>
            <p:nvPr/>
          </p:nvSpPr>
          <p:spPr>
            <a:xfrm>
              <a:off x="0" y="5343905"/>
              <a:ext cx="1005205" cy="283845"/>
            </a:xfrm>
            <a:custGeom>
              <a:avLst/>
              <a:gdLst/>
              <a:ahLst/>
              <a:cxnLst/>
              <a:rect l="l" t="t" r="r" b="b"/>
              <a:pathLst>
                <a:path w="1005205" h="283845">
                  <a:moveTo>
                    <a:pt x="1005078" y="0"/>
                  </a:moveTo>
                  <a:lnTo>
                    <a:pt x="0" y="0"/>
                  </a:lnTo>
                  <a:lnTo>
                    <a:pt x="0" y="283464"/>
                  </a:lnTo>
                  <a:lnTo>
                    <a:pt x="1005078" y="283464"/>
                  </a:lnTo>
                  <a:lnTo>
                    <a:pt x="10050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5343905"/>
              <a:ext cx="1005205" cy="283845"/>
            </a:xfrm>
            <a:custGeom>
              <a:avLst/>
              <a:gdLst/>
              <a:ahLst/>
              <a:cxnLst/>
              <a:rect l="l" t="t" r="r" b="b"/>
              <a:pathLst>
                <a:path w="1005205" h="283845">
                  <a:moveTo>
                    <a:pt x="0" y="283464"/>
                  </a:moveTo>
                  <a:lnTo>
                    <a:pt x="1005078" y="283464"/>
                  </a:lnTo>
                  <a:lnTo>
                    <a:pt x="1005078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55549" y="5360923"/>
            <a:ext cx="6565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Level</a:t>
            </a:r>
            <a:r>
              <a:rPr sz="1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-4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xfrm>
            <a:off x="2857245" y="107950"/>
            <a:ext cx="65093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Asset</a:t>
            </a:r>
            <a:r>
              <a:rPr sz="24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Owner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User</a:t>
            </a:r>
            <a:r>
              <a:rPr sz="24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Structures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91" name="Picture 90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201400" y="893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29800" y="723900"/>
            <a:ext cx="2212340" cy="5905500"/>
            <a:chOff x="9788906" y="696722"/>
            <a:chExt cx="2212340" cy="5905500"/>
          </a:xfrm>
        </p:grpSpPr>
        <p:sp>
          <p:nvSpPr>
            <p:cNvPr id="3" name="object 3"/>
            <p:cNvSpPr/>
            <p:nvPr/>
          </p:nvSpPr>
          <p:spPr>
            <a:xfrm>
              <a:off x="9801606" y="709422"/>
              <a:ext cx="2186940" cy="5880100"/>
            </a:xfrm>
            <a:custGeom>
              <a:avLst/>
              <a:gdLst/>
              <a:ahLst/>
              <a:cxnLst/>
              <a:rect l="l" t="t" r="r" b="b"/>
              <a:pathLst>
                <a:path w="2186940" h="5880100">
                  <a:moveTo>
                    <a:pt x="2186940" y="0"/>
                  </a:moveTo>
                  <a:lnTo>
                    <a:pt x="0" y="0"/>
                  </a:lnTo>
                  <a:lnTo>
                    <a:pt x="0" y="5879592"/>
                  </a:lnTo>
                  <a:lnTo>
                    <a:pt x="2186940" y="5879592"/>
                  </a:lnTo>
                  <a:lnTo>
                    <a:pt x="2186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01606" y="709422"/>
              <a:ext cx="2186940" cy="5880100"/>
            </a:xfrm>
            <a:custGeom>
              <a:avLst/>
              <a:gdLst/>
              <a:ahLst/>
              <a:cxnLst/>
              <a:rect l="l" t="t" r="r" b="b"/>
              <a:pathLst>
                <a:path w="2186940" h="5880100">
                  <a:moveTo>
                    <a:pt x="0" y="5879592"/>
                  </a:moveTo>
                  <a:lnTo>
                    <a:pt x="2186940" y="5879592"/>
                  </a:lnTo>
                  <a:lnTo>
                    <a:pt x="2186940" y="0"/>
                  </a:lnTo>
                  <a:lnTo>
                    <a:pt x="0" y="0"/>
                  </a:lnTo>
                  <a:lnTo>
                    <a:pt x="0" y="5879592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602" y="672962"/>
            <a:ext cx="9458325" cy="5949950"/>
            <a:chOff x="226313" y="686562"/>
            <a:chExt cx="9458325" cy="5949950"/>
          </a:xfrm>
        </p:grpSpPr>
        <p:sp>
          <p:nvSpPr>
            <p:cNvPr id="7" name="object 7"/>
            <p:cNvSpPr/>
            <p:nvPr/>
          </p:nvSpPr>
          <p:spPr>
            <a:xfrm>
              <a:off x="226313" y="686562"/>
              <a:ext cx="9458325" cy="5949950"/>
            </a:xfrm>
            <a:custGeom>
              <a:avLst/>
              <a:gdLst/>
              <a:ahLst/>
              <a:cxnLst/>
              <a:rect l="l" t="t" r="r" b="b"/>
              <a:pathLst>
                <a:path w="9458325" h="5949950">
                  <a:moveTo>
                    <a:pt x="0" y="5949696"/>
                  </a:moveTo>
                  <a:lnTo>
                    <a:pt x="9457944" y="5949696"/>
                  </a:lnTo>
                  <a:lnTo>
                    <a:pt x="9457944" y="0"/>
                  </a:lnTo>
                  <a:lnTo>
                    <a:pt x="0" y="0"/>
                  </a:lnTo>
                  <a:lnTo>
                    <a:pt x="0" y="5949696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377" y="5627370"/>
              <a:ext cx="1263650" cy="845819"/>
            </a:xfrm>
            <a:custGeom>
              <a:avLst/>
              <a:gdLst/>
              <a:ahLst/>
              <a:cxnLst/>
              <a:rect l="l" t="t" r="r" b="b"/>
              <a:pathLst>
                <a:path w="1263650" h="845820">
                  <a:moveTo>
                    <a:pt x="0" y="845819"/>
                  </a:moveTo>
                  <a:lnTo>
                    <a:pt x="1263396" y="845819"/>
                  </a:lnTo>
                  <a:lnTo>
                    <a:pt x="1263396" y="0"/>
                  </a:lnTo>
                  <a:lnTo>
                    <a:pt x="0" y="0"/>
                  </a:lnTo>
                  <a:lnTo>
                    <a:pt x="0" y="845819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4800" y="5715000"/>
            <a:ext cx="10807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latin typeface="Arial"/>
                <a:cs typeface="Arial"/>
              </a:rPr>
              <a:t> District user1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05177" y="5639561"/>
            <a:ext cx="1264920" cy="889000"/>
          </a:xfrm>
          <a:custGeom>
            <a:avLst/>
            <a:gdLst/>
            <a:ahLst/>
            <a:cxnLst/>
            <a:rect l="l" t="t" r="r" b="b"/>
            <a:pathLst>
              <a:path w="1264920" h="889000">
                <a:moveTo>
                  <a:pt x="0" y="888491"/>
                </a:moveTo>
                <a:lnTo>
                  <a:pt x="1264920" y="888491"/>
                </a:lnTo>
                <a:lnTo>
                  <a:pt x="1264920" y="0"/>
                </a:lnTo>
                <a:lnTo>
                  <a:pt x="0" y="0"/>
                </a:lnTo>
                <a:lnTo>
                  <a:pt x="0" y="888491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96236" y="5745886"/>
            <a:ext cx="10807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latin typeface="Arial"/>
                <a:cs typeface="Arial"/>
              </a:rPr>
              <a:t>District user2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4597" y="4341114"/>
            <a:ext cx="1263650" cy="683260"/>
          </a:xfrm>
          <a:custGeom>
            <a:avLst/>
            <a:gdLst/>
            <a:ahLst/>
            <a:cxnLst/>
            <a:rect l="l" t="t" r="r" b="b"/>
            <a:pathLst>
              <a:path w="1263650" h="683260">
                <a:moveTo>
                  <a:pt x="0" y="682751"/>
                </a:moveTo>
                <a:lnTo>
                  <a:pt x="1263396" y="682751"/>
                </a:lnTo>
                <a:lnTo>
                  <a:pt x="1263396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0600" y="4572000"/>
            <a:ext cx="12258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latin typeface="Arial"/>
                <a:cs typeface="Arial"/>
              </a:rPr>
              <a:t>User1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69285" y="4365497"/>
            <a:ext cx="1264920" cy="683260"/>
          </a:xfrm>
          <a:custGeom>
            <a:avLst/>
            <a:gdLst/>
            <a:ahLst/>
            <a:cxnLst/>
            <a:rect l="l" t="t" r="r" b="b"/>
            <a:pathLst>
              <a:path w="1264920" h="683260">
                <a:moveTo>
                  <a:pt x="0" y="682751"/>
                </a:moveTo>
                <a:lnTo>
                  <a:pt x="1264919" y="682751"/>
                </a:lnTo>
                <a:lnTo>
                  <a:pt x="1264919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43200" y="4571691"/>
            <a:ext cx="96735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5"/>
              </a:spcBef>
            </a:pPr>
            <a:r>
              <a:rPr lang="en-IN" sz="1400" b="1" dirty="0">
                <a:latin typeface="Arial"/>
                <a:cs typeface="Arial"/>
              </a:rPr>
              <a:t>User2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13738" y="3103626"/>
            <a:ext cx="1264920" cy="681355"/>
          </a:xfrm>
          <a:custGeom>
            <a:avLst/>
            <a:gdLst/>
            <a:ahLst/>
            <a:cxnLst/>
            <a:rect l="l" t="t" r="r" b="b"/>
            <a:pathLst>
              <a:path w="1264920" h="681354">
                <a:moveTo>
                  <a:pt x="0" y="681228"/>
                </a:moveTo>
                <a:lnTo>
                  <a:pt x="1264920" y="681228"/>
                </a:lnTo>
                <a:lnTo>
                  <a:pt x="1264920" y="0"/>
                </a:lnTo>
                <a:lnTo>
                  <a:pt x="0" y="0"/>
                </a:lnTo>
                <a:lnTo>
                  <a:pt x="0" y="681228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41373" y="3190240"/>
            <a:ext cx="100838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endParaRPr lang="en-US" sz="1200" b="1" spc="-5" dirty="0">
              <a:latin typeface="Arial"/>
              <a:cs typeface="Arial"/>
            </a:endParaRPr>
          </a:p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lang="en-IN" sz="1200" b="1" spc="-5" dirty="0">
                <a:latin typeface="Arial"/>
                <a:cs typeface="Arial"/>
              </a:rPr>
              <a:t>PWD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30017" y="1826514"/>
            <a:ext cx="1295400" cy="681355"/>
          </a:xfrm>
          <a:custGeom>
            <a:avLst/>
            <a:gdLst/>
            <a:ahLst/>
            <a:cxnLst/>
            <a:rect l="l" t="t" r="r" b="b"/>
            <a:pathLst>
              <a:path w="1295400" h="681355">
                <a:moveTo>
                  <a:pt x="0" y="681227"/>
                </a:moveTo>
                <a:lnTo>
                  <a:pt x="1295400" y="681227"/>
                </a:lnTo>
                <a:lnTo>
                  <a:pt x="1295400" y="0"/>
                </a:lnTo>
                <a:lnTo>
                  <a:pt x="0" y="0"/>
                </a:lnTo>
                <a:lnTo>
                  <a:pt x="0" y="681227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69209" y="1905000"/>
            <a:ext cx="109766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95"/>
              </a:spcBef>
            </a:pPr>
            <a:r>
              <a:rPr lang="en-US" sz="1600" b="1" spc="-55" dirty="0">
                <a:latin typeface="Arial"/>
                <a:cs typeface="Arial"/>
              </a:rPr>
              <a:t>State Nodal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60597" y="3083814"/>
            <a:ext cx="1264920" cy="681355"/>
          </a:xfrm>
          <a:custGeom>
            <a:avLst/>
            <a:gdLst/>
            <a:ahLst/>
            <a:cxnLst/>
            <a:rect l="l" t="t" r="r" b="b"/>
            <a:pathLst>
              <a:path w="1264920" h="681354">
                <a:moveTo>
                  <a:pt x="0" y="681228"/>
                </a:moveTo>
                <a:lnTo>
                  <a:pt x="1264920" y="681228"/>
                </a:lnTo>
                <a:lnTo>
                  <a:pt x="1264920" y="0"/>
                </a:lnTo>
                <a:lnTo>
                  <a:pt x="0" y="0"/>
                </a:lnTo>
                <a:lnTo>
                  <a:pt x="0" y="681228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87978" y="3132835"/>
            <a:ext cx="100838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endParaRPr lang="en-US" sz="1200" b="1" spc="-5" dirty="0">
              <a:latin typeface="Arial"/>
              <a:cs typeface="Arial"/>
            </a:endParaRPr>
          </a:p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lang="en-IN" sz="1200" b="1" spc="-5" dirty="0">
                <a:latin typeface="Arial"/>
                <a:cs typeface="Arial"/>
              </a:rPr>
              <a:t>LAD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98016" y="2498217"/>
            <a:ext cx="3378200" cy="3192780"/>
            <a:chOff x="898016" y="2498217"/>
            <a:chExt cx="3378200" cy="3192780"/>
          </a:xfrm>
        </p:grpSpPr>
        <p:sp>
          <p:nvSpPr>
            <p:cNvPr id="26" name="object 26"/>
            <p:cNvSpPr/>
            <p:nvPr/>
          </p:nvSpPr>
          <p:spPr>
            <a:xfrm>
              <a:off x="3077718" y="2507742"/>
              <a:ext cx="15875" cy="353060"/>
            </a:xfrm>
            <a:custGeom>
              <a:avLst/>
              <a:gdLst/>
              <a:ahLst/>
              <a:cxnLst/>
              <a:rect l="l" t="t" r="r" b="b"/>
              <a:pathLst>
                <a:path w="15875" h="353060">
                  <a:moveTo>
                    <a:pt x="0" y="0"/>
                  </a:moveTo>
                  <a:lnTo>
                    <a:pt x="15620" y="35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37638" y="2859786"/>
              <a:ext cx="1455420" cy="0"/>
            </a:xfrm>
            <a:custGeom>
              <a:avLst/>
              <a:gdLst/>
              <a:ahLst/>
              <a:cxnLst/>
              <a:rect l="l" t="t" r="r" b="b"/>
              <a:pathLst>
                <a:path w="1455420">
                  <a:moveTo>
                    <a:pt x="0" y="0"/>
                  </a:moveTo>
                  <a:lnTo>
                    <a:pt x="1455165" y="0"/>
                  </a:lnTo>
                </a:path>
              </a:pathLst>
            </a:custGeom>
            <a:ln w="19050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9538" y="2859786"/>
              <a:ext cx="76200" cy="2434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6481" y="2853690"/>
              <a:ext cx="76200" cy="24345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340102" y="3777234"/>
              <a:ext cx="0" cy="353060"/>
            </a:xfrm>
            <a:custGeom>
              <a:avLst/>
              <a:gdLst/>
              <a:ahLst/>
              <a:cxnLst/>
              <a:rect l="l" t="t" r="r" b="b"/>
              <a:pathLst>
                <a:path h="353060">
                  <a:moveTo>
                    <a:pt x="0" y="0"/>
                  </a:moveTo>
                  <a:lnTo>
                    <a:pt x="0" y="35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84781" y="4130802"/>
              <a:ext cx="1455420" cy="0"/>
            </a:xfrm>
            <a:custGeom>
              <a:avLst/>
              <a:gdLst/>
              <a:ahLst/>
              <a:cxnLst/>
              <a:rect l="l" t="t" r="r" b="b"/>
              <a:pathLst>
                <a:path w="1455420">
                  <a:moveTo>
                    <a:pt x="0" y="0"/>
                  </a:moveTo>
                  <a:lnTo>
                    <a:pt x="1455166" y="0"/>
                  </a:lnTo>
                </a:path>
              </a:pathLst>
            </a:custGeom>
            <a:ln w="19050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6681" y="4130802"/>
              <a:ext cx="76200" cy="2434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3625" y="4123182"/>
              <a:ext cx="76200" cy="24345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562861" y="5031486"/>
              <a:ext cx="0" cy="353060"/>
            </a:xfrm>
            <a:custGeom>
              <a:avLst/>
              <a:gdLst/>
              <a:ahLst/>
              <a:cxnLst/>
              <a:rect l="l" t="t" r="r" b="b"/>
              <a:pathLst>
                <a:path h="353060">
                  <a:moveTo>
                    <a:pt x="0" y="0"/>
                  </a:moveTo>
                  <a:lnTo>
                    <a:pt x="0" y="35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07541" y="5383530"/>
              <a:ext cx="1455420" cy="0"/>
            </a:xfrm>
            <a:custGeom>
              <a:avLst/>
              <a:gdLst/>
              <a:ahLst/>
              <a:cxnLst/>
              <a:rect l="l" t="t" r="r" b="b"/>
              <a:pathLst>
                <a:path w="1455420">
                  <a:moveTo>
                    <a:pt x="0" y="0"/>
                  </a:moveTo>
                  <a:lnTo>
                    <a:pt x="1455166" y="0"/>
                  </a:lnTo>
                </a:path>
              </a:pathLst>
            </a:custGeom>
            <a:ln w="19050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6574" y="5377434"/>
              <a:ext cx="76200" cy="24344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59988" y="3748277"/>
              <a:ext cx="815975" cy="1942464"/>
            </a:xfrm>
            <a:custGeom>
              <a:avLst/>
              <a:gdLst/>
              <a:ahLst/>
              <a:cxnLst/>
              <a:rect l="l" t="t" r="r" b="b"/>
              <a:pathLst>
                <a:path w="815975" h="1942464">
                  <a:moveTo>
                    <a:pt x="57150" y="1757172"/>
                  </a:moveTo>
                  <a:lnTo>
                    <a:pt x="28575" y="1757172"/>
                  </a:lnTo>
                  <a:lnTo>
                    <a:pt x="28575" y="1842897"/>
                  </a:lnTo>
                  <a:lnTo>
                    <a:pt x="57150" y="1842897"/>
                  </a:lnTo>
                  <a:lnTo>
                    <a:pt x="57150" y="1757172"/>
                  </a:lnTo>
                  <a:close/>
                </a:path>
                <a:path w="815975" h="1942464">
                  <a:moveTo>
                    <a:pt x="57150" y="1642872"/>
                  </a:moveTo>
                  <a:lnTo>
                    <a:pt x="28575" y="1642872"/>
                  </a:lnTo>
                  <a:lnTo>
                    <a:pt x="28575" y="1728597"/>
                  </a:lnTo>
                  <a:lnTo>
                    <a:pt x="57150" y="1728597"/>
                  </a:lnTo>
                  <a:lnTo>
                    <a:pt x="57150" y="1642872"/>
                  </a:lnTo>
                  <a:close/>
                </a:path>
                <a:path w="815975" h="1942464">
                  <a:moveTo>
                    <a:pt x="57150" y="1528572"/>
                  </a:moveTo>
                  <a:lnTo>
                    <a:pt x="28575" y="1528572"/>
                  </a:lnTo>
                  <a:lnTo>
                    <a:pt x="28575" y="1614297"/>
                  </a:lnTo>
                  <a:lnTo>
                    <a:pt x="57150" y="1614297"/>
                  </a:lnTo>
                  <a:lnTo>
                    <a:pt x="57150" y="1528572"/>
                  </a:lnTo>
                  <a:close/>
                </a:path>
                <a:path w="815975" h="1942464">
                  <a:moveTo>
                    <a:pt x="57150" y="1414272"/>
                  </a:moveTo>
                  <a:lnTo>
                    <a:pt x="28575" y="1414272"/>
                  </a:lnTo>
                  <a:lnTo>
                    <a:pt x="28575" y="1499997"/>
                  </a:lnTo>
                  <a:lnTo>
                    <a:pt x="57150" y="1499997"/>
                  </a:lnTo>
                  <a:lnTo>
                    <a:pt x="57150" y="1414272"/>
                  </a:lnTo>
                  <a:close/>
                </a:path>
                <a:path w="815975" h="1942464">
                  <a:moveTo>
                    <a:pt x="57150" y="1299972"/>
                  </a:moveTo>
                  <a:lnTo>
                    <a:pt x="28575" y="1299972"/>
                  </a:lnTo>
                  <a:lnTo>
                    <a:pt x="28575" y="1385697"/>
                  </a:lnTo>
                  <a:lnTo>
                    <a:pt x="57150" y="1385697"/>
                  </a:lnTo>
                  <a:lnTo>
                    <a:pt x="57150" y="1299972"/>
                  </a:lnTo>
                  <a:close/>
                </a:path>
                <a:path w="815975" h="1942464">
                  <a:moveTo>
                    <a:pt x="85725" y="1856562"/>
                  </a:moveTo>
                  <a:lnTo>
                    <a:pt x="0" y="1856562"/>
                  </a:lnTo>
                  <a:lnTo>
                    <a:pt x="42926" y="1942287"/>
                  </a:lnTo>
                  <a:lnTo>
                    <a:pt x="85725" y="1856562"/>
                  </a:lnTo>
                  <a:close/>
                </a:path>
                <a:path w="815975" h="1942464">
                  <a:moveTo>
                    <a:pt x="787146" y="571500"/>
                  </a:moveTo>
                  <a:lnTo>
                    <a:pt x="758571" y="571500"/>
                  </a:lnTo>
                  <a:lnTo>
                    <a:pt x="758571" y="657225"/>
                  </a:lnTo>
                  <a:lnTo>
                    <a:pt x="787146" y="657225"/>
                  </a:lnTo>
                  <a:lnTo>
                    <a:pt x="787146" y="571500"/>
                  </a:lnTo>
                  <a:close/>
                </a:path>
                <a:path w="815975" h="1942464">
                  <a:moveTo>
                    <a:pt x="787146" y="457200"/>
                  </a:moveTo>
                  <a:lnTo>
                    <a:pt x="758571" y="457200"/>
                  </a:lnTo>
                  <a:lnTo>
                    <a:pt x="758571" y="542925"/>
                  </a:lnTo>
                  <a:lnTo>
                    <a:pt x="787146" y="542925"/>
                  </a:lnTo>
                  <a:lnTo>
                    <a:pt x="787146" y="457200"/>
                  </a:lnTo>
                  <a:close/>
                </a:path>
                <a:path w="815975" h="1942464">
                  <a:moveTo>
                    <a:pt x="787146" y="342900"/>
                  </a:moveTo>
                  <a:lnTo>
                    <a:pt x="758571" y="342900"/>
                  </a:lnTo>
                  <a:lnTo>
                    <a:pt x="758571" y="428625"/>
                  </a:lnTo>
                  <a:lnTo>
                    <a:pt x="787146" y="428625"/>
                  </a:lnTo>
                  <a:lnTo>
                    <a:pt x="787146" y="342900"/>
                  </a:lnTo>
                  <a:close/>
                </a:path>
                <a:path w="815975" h="1942464">
                  <a:moveTo>
                    <a:pt x="787146" y="228600"/>
                  </a:moveTo>
                  <a:lnTo>
                    <a:pt x="758571" y="228600"/>
                  </a:lnTo>
                  <a:lnTo>
                    <a:pt x="758571" y="314325"/>
                  </a:lnTo>
                  <a:lnTo>
                    <a:pt x="787146" y="314325"/>
                  </a:lnTo>
                  <a:lnTo>
                    <a:pt x="787146" y="228600"/>
                  </a:lnTo>
                  <a:close/>
                </a:path>
                <a:path w="815975" h="1942464">
                  <a:moveTo>
                    <a:pt x="787146" y="114300"/>
                  </a:moveTo>
                  <a:lnTo>
                    <a:pt x="758571" y="114300"/>
                  </a:lnTo>
                  <a:lnTo>
                    <a:pt x="758571" y="200025"/>
                  </a:lnTo>
                  <a:lnTo>
                    <a:pt x="787146" y="200025"/>
                  </a:lnTo>
                  <a:lnTo>
                    <a:pt x="787146" y="114300"/>
                  </a:lnTo>
                  <a:close/>
                </a:path>
                <a:path w="815975" h="1942464">
                  <a:moveTo>
                    <a:pt x="787146" y="0"/>
                  </a:moveTo>
                  <a:lnTo>
                    <a:pt x="758571" y="0"/>
                  </a:lnTo>
                  <a:lnTo>
                    <a:pt x="758571" y="85725"/>
                  </a:lnTo>
                  <a:lnTo>
                    <a:pt x="787146" y="85725"/>
                  </a:lnTo>
                  <a:lnTo>
                    <a:pt x="787146" y="0"/>
                  </a:lnTo>
                  <a:close/>
                </a:path>
                <a:path w="815975" h="1942464">
                  <a:moveTo>
                    <a:pt x="815721" y="696849"/>
                  </a:moveTo>
                  <a:lnTo>
                    <a:pt x="787146" y="696849"/>
                  </a:lnTo>
                  <a:lnTo>
                    <a:pt x="787146" y="685800"/>
                  </a:lnTo>
                  <a:lnTo>
                    <a:pt x="758571" y="685800"/>
                  </a:lnTo>
                  <a:lnTo>
                    <a:pt x="758571" y="696849"/>
                  </a:lnTo>
                  <a:lnTo>
                    <a:pt x="729996" y="696849"/>
                  </a:lnTo>
                  <a:lnTo>
                    <a:pt x="772922" y="782574"/>
                  </a:lnTo>
                  <a:lnTo>
                    <a:pt x="808609" y="711073"/>
                  </a:lnTo>
                  <a:lnTo>
                    <a:pt x="815721" y="696849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03554" y="1100074"/>
            <a:ext cx="26206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State</a:t>
            </a:r>
            <a:r>
              <a:rPr sz="2000" b="1" u="heavy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Utility</a:t>
            </a:r>
            <a:r>
              <a:rPr sz="2000" b="1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Agencies </a:t>
            </a:r>
            <a:r>
              <a:rPr sz="2000" b="1" spc="-5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user</a:t>
            </a:r>
            <a:r>
              <a:rPr sz="2000" b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Structure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219181" y="4373117"/>
            <a:ext cx="1539240" cy="803275"/>
          </a:xfrm>
          <a:prstGeom prst="rect">
            <a:avLst/>
          </a:prstGeom>
          <a:solidFill>
            <a:srgbClr val="DAE2F3"/>
          </a:solidFill>
          <a:ln w="19050">
            <a:solidFill>
              <a:srgbClr val="001F5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05765" marR="394335" indent="20955" algn="just">
              <a:lnSpc>
                <a:spcPct val="100000"/>
              </a:lnSpc>
              <a:spcBef>
                <a:spcPts val="240"/>
              </a:spcBef>
            </a:pPr>
            <a:r>
              <a:rPr sz="1600" b="1" spc="-5" dirty="0">
                <a:latin typeface="Arial"/>
                <a:cs typeface="Arial"/>
              </a:rPr>
              <a:t>Submit </a:t>
            </a:r>
            <a:r>
              <a:rPr sz="1600" b="1" spc="-43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</a:t>
            </a:r>
            <a:r>
              <a:rPr sz="1600" b="1" spc="-15" dirty="0">
                <a:latin typeface="Arial"/>
                <a:cs typeface="Arial"/>
              </a:rPr>
              <a:t>q</a:t>
            </a:r>
            <a:r>
              <a:rPr sz="1600" b="1" spc="-5" dirty="0">
                <a:latin typeface="Arial"/>
                <a:cs typeface="Arial"/>
              </a:rPr>
              <a:t>uiry  details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319766" y="2788157"/>
            <a:ext cx="1245235" cy="805180"/>
          </a:xfrm>
          <a:prstGeom prst="rect">
            <a:avLst/>
          </a:prstGeom>
          <a:solidFill>
            <a:srgbClr val="DAE2F3"/>
          </a:solidFill>
          <a:ln w="19050">
            <a:solidFill>
              <a:srgbClr val="001F5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4671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Login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210038" y="1332738"/>
            <a:ext cx="1405255" cy="784860"/>
          </a:xfrm>
          <a:prstGeom prst="rect">
            <a:avLst/>
          </a:prstGeom>
          <a:solidFill>
            <a:srgbClr val="DAE2F3"/>
          </a:solidFill>
          <a:ln w="19050">
            <a:solidFill>
              <a:srgbClr val="001F5F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112395" marR="102870" indent="403860">
              <a:lnSpc>
                <a:spcPct val="100000"/>
              </a:lnSpc>
              <a:spcBef>
                <a:spcPts val="1125"/>
              </a:spcBef>
            </a:pPr>
            <a:r>
              <a:rPr sz="1600" b="1" spc="-5" dirty="0">
                <a:latin typeface="Arial"/>
                <a:cs typeface="Arial"/>
              </a:rPr>
              <a:t>Self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Regis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880597" y="2096261"/>
            <a:ext cx="76200" cy="669290"/>
          </a:xfrm>
          <a:custGeom>
            <a:avLst/>
            <a:gdLst/>
            <a:ahLst/>
            <a:cxnLst/>
            <a:rect l="l" t="t" r="r" b="b"/>
            <a:pathLst>
              <a:path w="76200" h="669289">
                <a:moveTo>
                  <a:pt x="28575" y="592709"/>
                </a:moveTo>
                <a:lnTo>
                  <a:pt x="0" y="592709"/>
                </a:lnTo>
                <a:lnTo>
                  <a:pt x="38100" y="668909"/>
                </a:lnTo>
                <a:lnTo>
                  <a:pt x="69850" y="605409"/>
                </a:lnTo>
                <a:lnTo>
                  <a:pt x="28575" y="605409"/>
                </a:lnTo>
                <a:lnTo>
                  <a:pt x="28575" y="592709"/>
                </a:lnTo>
                <a:close/>
              </a:path>
              <a:path w="76200" h="669289">
                <a:moveTo>
                  <a:pt x="47625" y="0"/>
                </a:moveTo>
                <a:lnTo>
                  <a:pt x="28575" y="0"/>
                </a:lnTo>
                <a:lnTo>
                  <a:pt x="28575" y="605409"/>
                </a:lnTo>
                <a:lnTo>
                  <a:pt x="47625" y="605409"/>
                </a:lnTo>
                <a:lnTo>
                  <a:pt x="47625" y="0"/>
                </a:lnTo>
                <a:close/>
              </a:path>
              <a:path w="76200" h="669289">
                <a:moveTo>
                  <a:pt x="76200" y="592709"/>
                </a:moveTo>
                <a:lnTo>
                  <a:pt x="47625" y="592709"/>
                </a:lnTo>
                <a:lnTo>
                  <a:pt x="47625" y="605409"/>
                </a:lnTo>
                <a:lnTo>
                  <a:pt x="69850" y="605409"/>
                </a:lnTo>
                <a:lnTo>
                  <a:pt x="76200" y="592709"/>
                </a:lnTo>
                <a:close/>
              </a:path>
            </a:pathLst>
          </a:custGeom>
          <a:solidFill>
            <a:srgbClr val="3E6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886693" y="3664458"/>
            <a:ext cx="76200" cy="676275"/>
          </a:xfrm>
          <a:custGeom>
            <a:avLst/>
            <a:gdLst/>
            <a:ahLst/>
            <a:cxnLst/>
            <a:rect l="l" t="t" r="r" b="b"/>
            <a:pathLst>
              <a:path w="76200" h="676275">
                <a:moveTo>
                  <a:pt x="28575" y="599948"/>
                </a:moveTo>
                <a:lnTo>
                  <a:pt x="0" y="599948"/>
                </a:lnTo>
                <a:lnTo>
                  <a:pt x="38100" y="676148"/>
                </a:lnTo>
                <a:lnTo>
                  <a:pt x="69786" y="612775"/>
                </a:lnTo>
                <a:lnTo>
                  <a:pt x="28575" y="612775"/>
                </a:lnTo>
                <a:lnTo>
                  <a:pt x="28575" y="599948"/>
                </a:lnTo>
                <a:close/>
              </a:path>
              <a:path w="76200" h="676275">
                <a:moveTo>
                  <a:pt x="47625" y="0"/>
                </a:moveTo>
                <a:lnTo>
                  <a:pt x="28575" y="0"/>
                </a:lnTo>
                <a:lnTo>
                  <a:pt x="28575" y="612775"/>
                </a:lnTo>
                <a:lnTo>
                  <a:pt x="47625" y="612775"/>
                </a:lnTo>
                <a:lnTo>
                  <a:pt x="47625" y="0"/>
                </a:lnTo>
                <a:close/>
              </a:path>
              <a:path w="76200" h="676275">
                <a:moveTo>
                  <a:pt x="76200" y="599948"/>
                </a:moveTo>
                <a:lnTo>
                  <a:pt x="47625" y="599948"/>
                </a:lnTo>
                <a:lnTo>
                  <a:pt x="47625" y="612775"/>
                </a:lnTo>
                <a:lnTo>
                  <a:pt x="69786" y="612775"/>
                </a:lnTo>
                <a:lnTo>
                  <a:pt x="76200" y="599948"/>
                </a:lnTo>
                <a:close/>
              </a:path>
            </a:pathLst>
          </a:custGeom>
          <a:solidFill>
            <a:srgbClr val="3E6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0247121" y="838962"/>
            <a:ext cx="1240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Excavator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90906" y="2068830"/>
            <a:ext cx="6565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Level</a:t>
            </a:r>
            <a:r>
              <a:rPr sz="1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-1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53" y="3339338"/>
            <a:ext cx="1063625" cy="309245"/>
            <a:chOff x="253" y="3339338"/>
            <a:chExt cx="1063625" cy="309245"/>
          </a:xfrm>
        </p:grpSpPr>
        <p:sp>
          <p:nvSpPr>
            <p:cNvPr id="79" name="object 79"/>
            <p:cNvSpPr/>
            <p:nvPr/>
          </p:nvSpPr>
          <p:spPr>
            <a:xfrm>
              <a:off x="12953" y="3352038"/>
              <a:ext cx="1038225" cy="283845"/>
            </a:xfrm>
            <a:custGeom>
              <a:avLst/>
              <a:gdLst/>
              <a:ahLst/>
              <a:cxnLst/>
              <a:rect l="l" t="t" r="r" b="b"/>
              <a:pathLst>
                <a:path w="1038225" h="283845">
                  <a:moveTo>
                    <a:pt x="1037844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1037844" y="283463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953" y="3352038"/>
              <a:ext cx="1038225" cy="283845"/>
            </a:xfrm>
            <a:custGeom>
              <a:avLst/>
              <a:gdLst/>
              <a:ahLst/>
              <a:cxnLst/>
              <a:rect l="l" t="t" r="r" b="b"/>
              <a:pathLst>
                <a:path w="1038225" h="283845">
                  <a:moveTo>
                    <a:pt x="0" y="283463"/>
                  </a:moveTo>
                  <a:lnTo>
                    <a:pt x="1037844" y="283463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01574" y="3368420"/>
            <a:ext cx="6565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Level</a:t>
            </a:r>
            <a:r>
              <a:rPr sz="1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-2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-11937" y="4477765"/>
            <a:ext cx="939800" cy="314960"/>
            <a:chOff x="-11937" y="4477765"/>
            <a:chExt cx="939800" cy="314960"/>
          </a:xfrm>
        </p:grpSpPr>
        <p:sp>
          <p:nvSpPr>
            <p:cNvPr id="83" name="object 83"/>
            <p:cNvSpPr/>
            <p:nvPr/>
          </p:nvSpPr>
          <p:spPr>
            <a:xfrm>
              <a:off x="762" y="4490465"/>
              <a:ext cx="914400" cy="289560"/>
            </a:xfrm>
            <a:custGeom>
              <a:avLst/>
              <a:gdLst/>
              <a:ahLst/>
              <a:cxnLst/>
              <a:rect l="l" t="t" r="r" b="b"/>
              <a:pathLst>
                <a:path w="914400" h="289560">
                  <a:moveTo>
                    <a:pt x="914400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914400" y="28956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2" y="4490465"/>
              <a:ext cx="914400" cy="289560"/>
            </a:xfrm>
            <a:custGeom>
              <a:avLst/>
              <a:gdLst/>
              <a:ahLst/>
              <a:cxnLst/>
              <a:rect l="l" t="t" r="r" b="b"/>
              <a:pathLst>
                <a:path w="914400" h="289560">
                  <a:moveTo>
                    <a:pt x="0" y="289560"/>
                  </a:moveTo>
                  <a:lnTo>
                    <a:pt x="914400" y="28956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27812" y="4510532"/>
            <a:ext cx="6572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Level</a:t>
            </a:r>
            <a:r>
              <a:rPr sz="1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-3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-12700" y="5331205"/>
            <a:ext cx="1030605" cy="309245"/>
            <a:chOff x="-12700" y="5331205"/>
            <a:chExt cx="1030605" cy="309245"/>
          </a:xfrm>
        </p:grpSpPr>
        <p:sp>
          <p:nvSpPr>
            <p:cNvPr id="87" name="object 87"/>
            <p:cNvSpPr/>
            <p:nvPr/>
          </p:nvSpPr>
          <p:spPr>
            <a:xfrm>
              <a:off x="0" y="5343905"/>
              <a:ext cx="1005205" cy="283845"/>
            </a:xfrm>
            <a:custGeom>
              <a:avLst/>
              <a:gdLst/>
              <a:ahLst/>
              <a:cxnLst/>
              <a:rect l="l" t="t" r="r" b="b"/>
              <a:pathLst>
                <a:path w="1005205" h="283845">
                  <a:moveTo>
                    <a:pt x="1005078" y="0"/>
                  </a:moveTo>
                  <a:lnTo>
                    <a:pt x="0" y="0"/>
                  </a:lnTo>
                  <a:lnTo>
                    <a:pt x="0" y="283464"/>
                  </a:lnTo>
                  <a:lnTo>
                    <a:pt x="1005078" y="283464"/>
                  </a:lnTo>
                  <a:lnTo>
                    <a:pt x="10050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5343905"/>
              <a:ext cx="1005205" cy="283845"/>
            </a:xfrm>
            <a:custGeom>
              <a:avLst/>
              <a:gdLst/>
              <a:ahLst/>
              <a:cxnLst/>
              <a:rect l="l" t="t" r="r" b="b"/>
              <a:pathLst>
                <a:path w="1005205" h="283845">
                  <a:moveTo>
                    <a:pt x="0" y="283464"/>
                  </a:moveTo>
                  <a:lnTo>
                    <a:pt x="1005078" y="283464"/>
                  </a:lnTo>
                  <a:lnTo>
                    <a:pt x="1005078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55549" y="5360923"/>
            <a:ext cx="6565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Level</a:t>
            </a:r>
            <a:r>
              <a:rPr sz="1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-4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xfrm>
            <a:off x="2857245" y="107950"/>
            <a:ext cx="65093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Asset</a:t>
            </a:r>
            <a:r>
              <a:rPr sz="24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Owner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User</a:t>
            </a:r>
            <a:r>
              <a:rPr sz="24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Structures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1" name="object 67"/>
          <p:cNvSpPr/>
          <p:nvPr/>
        </p:nvSpPr>
        <p:spPr>
          <a:xfrm>
            <a:off x="762" y="2053589"/>
            <a:ext cx="1039494" cy="281940"/>
          </a:xfrm>
          <a:custGeom>
            <a:avLst/>
            <a:gdLst/>
            <a:ahLst/>
            <a:cxnLst/>
            <a:rect l="l" t="t" r="r" b="b"/>
            <a:pathLst>
              <a:path w="1039494" h="281939">
                <a:moveTo>
                  <a:pt x="1039368" y="0"/>
                </a:moveTo>
                <a:lnTo>
                  <a:pt x="0" y="0"/>
                </a:lnTo>
                <a:lnTo>
                  <a:pt x="0" y="281939"/>
                </a:lnTo>
                <a:lnTo>
                  <a:pt x="1039368" y="281939"/>
                </a:lnTo>
                <a:lnTo>
                  <a:pt x="103936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Level-1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816857" y="2308225"/>
            <a:ext cx="443026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Level 4 Users have the right to acknowledge the enquiries raised by Excavators  with a facility to advise Excavators for taking certain precautions while digging.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Level 1/2/3 Users have Admin and  supervisory rights: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Admin rights to create/modify user under them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Supervisory rights to view the events/activities taking place under his jurisdiction    </a:t>
            </a:r>
          </a:p>
        </p:txBody>
      </p:sp>
      <p:pic>
        <p:nvPicPr>
          <p:cNvPr id="58" name="Picture 57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94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948177"/>
              </p:ext>
            </p:extLst>
          </p:nvPr>
        </p:nvGraphicFramePr>
        <p:xfrm>
          <a:off x="670547" y="773048"/>
          <a:ext cx="10454805" cy="5327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3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0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1683">
                <a:tc rowSpan="2">
                  <a:txBody>
                    <a:bodyPr/>
                    <a:lstStyle/>
                    <a:p>
                      <a:pPr marL="91440" marR="4191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CBuD</a:t>
                      </a:r>
                      <a:r>
                        <a:rPr sz="2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User </a:t>
                      </a:r>
                      <a:r>
                        <a:rPr sz="2200" b="1" spc="-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Level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1440" marR="4870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CBuD</a:t>
                      </a:r>
                      <a:r>
                        <a:rPr sz="2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User</a:t>
                      </a:r>
                      <a:r>
                        <a:rPr sz="2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2200" b="1" spc="-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created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Responsibility</a:t>
                      </a:r>
                      <a:r>
                        <a:rPr sz="2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Centre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2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Nomination By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Creation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By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Level-1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293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State</a:t>
                      </a:r>
                      <a:r>
                        <a:rPr sz="2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CBuD </a:t>
                      </a:r>
                      <a:r>
                        <a:rPr sz="2200" spc="-6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Nodal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State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0" dirty="0">
                          <a:latin typeface="Arial MT"/>
                          <a:cs typeface="Arial MT"/>
                        </a:rPr>
                        <a:t>NBM</a:t>
                      </a:r>
                      <a:endParaRPr sz="2200" dirty="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Level-2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State</a:t>
                      </a:r>
                      <a:r>
                        <a:rPr sz="2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Department</a:t>
                      </a:r>
                      <a:endParaRPr sz="2200" dirty="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Nodal</a:t>
                      </a:r>
                      <a:endParaRPr sz="2200" dirty="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State/</a:t>
                      </a:r>
                      <a:endParaRPr sz="2200">
                        <a:latin typeface="Arial MT"/>
                        <a:cs typeface="Arial MT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Department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State</a:t>
                      </a:r>
                      <a:r>
                        <a:rPr sz="2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CBuD</a:t>
                      </a:r>
                      <a:endParaRPr sz="2200">
                        <a:latin typeface="Arial MT"/>
                        <a:cs typeface="Arial MT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Nodal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Level-3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108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Utility</a:t>
                      </a:r>
                      <a:r>
                        <a:rPr sz="2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Agency </a:t>
                      </a:r>
                      <a:r>
                        <a:rPr sz="2200" spc="-5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Nodal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499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Respective </a:t>
                      </a:r>
                      <a:r>
                        <a:rPr sz="2200" dirty="0">
                          <a:latin typeface="Arial MT"/>
                          <a:cs typeface="Arial MT"/>
                        </a:rPr>
                        <a:t> Department/ 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Agency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68935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Respective </a:t>
                      </a:r>
                      <a:r>
                        <a:rPr sz="2200" spc="-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dirty="0">
                          <a:latin typeface="Arial MT"/>
                          <a:cs typeface="Arial MT"/>
                        </a:rPr>
                        <a:t>Department 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Nodal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73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Level-4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108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Utility</a:t>
                      </a:r>
                      <a:r>
                        <a:rPr sz="2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Agency </a:t>
                      </a:r>
                      <a:r>
                        <a:rPr sz="2200" spc="-5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District</a:t>
                      </a:r>
                      <a:r>
                        <a:rPr sz="2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User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930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Respective </a:t>
                      </a:r>
                      <a:r>
                        <a:rPr sz="2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Utility</a:t>
                      </a:r>
                      <a:r>
                        <a:rPr sz="2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Agency </a:t>
                      </a:r>
                      <a:r>
                        <a:rPr sz="2200" spc="-5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Nodal</a:t>
                      </a:r>
                      <a:endParaRPr sz="2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352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latin typeface="Arial MT"/>
                          <a:cs typeface="Arial MT"/>
                        </a:rPr>
                        <a:t>Respective </a:t>
                      </a:r>
                      <a:r>
                        <a:rPr sz="2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Utility</a:t>
                      </a:r>
                      <a:r>
                        <a:rPr sz="2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Agency </a:t>
                      </a:r>
                      <a:r>
                        <a:rPr sz="2200" spc="-5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200" spc="-5" dirty="0">
                          <a:latin typeface="Arial MT"/>
                          <a:cs typeface="Arial MT"/>
                        </a:rPr>
                        <a:t>Nodal</a:t>
                      </a:r>
                      <a:endParaRPr sz="2200" dirty="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5682" y="115315"/>
            <a:ext cx="10059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solidFill>
                  <a:srgbClr val="001F5F"/>
                </a:solidFill>
                <a:latin typeface="Tahoma"/>
                <a:cs typeface="Tahoma"/>
              </a:rPr>
              <a:t>State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ahoma"/>
                <a:cs typeface="Tahoma"/>
              </a:rPr>
              <a:t>Utility</a:t>
            </a:r>
            <a:r>
              <a:rPr sz="2400" spc="-1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001F5F"/>
                </a:solidFill>
                <a:latin typeface="Tahoma"/>
                <a:cs typeface="Tahoma"/>
              </a:rPr>
              <a:t>Agency</a:t>
            </a:r>
            <a:r>
              <a:rPr sz="2400" spc="-204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Tahoma"/>
                <a:cs typeface="Tahoma"/>
              </a:rPr>
              <a:t>CBuD</a:t>
            </a:r>
            <a:r>
              <a:rPr sz="2400" spc="-1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Tahoma"/>
                <a:cs typeface="Tahoma"/>
              </a:rPr>
              <a:t>User</a:t>
            </a:r>
            <a:r>
              <a:rPr sz="2400" spc="-2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Tahoma"/>
                <a:cs typeface="Tahoma"/>
              </a:rPr>
              <a:t>Creati</a:t>
            </a:r>
            <a:r>
              <a:rPr sz="2400" spc="65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2400" spc="80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2400" spc="-1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55" dirty="0">
                <a:solidFill>
                  <a:srgbClr val="001F5F"/>
                </a:solidFill>
                <a:latin typeface="Tahoma"/>
                <a:cs typeface="Tahoma"/>
              </a:rPr>
              <a:t>-</a:t>
            </a:r>
            <a:r>
              <a:rPr sz="2400" spc="-2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Tahoma"/>
                <a:cs typeface="Tahoma"/>
              </a:rPr>
              <a:t>Responsibility</a:t>
            </a:r>
            <a:r>
              <a:rPr sz="2400" spc="-1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001F5F"/>
                </a:solidFill>
                <a:latin typeface="Tahoma"/>
                <a:cs typeface="Tahoma"/>
              </a:rPr>
              <a:t>C</a:t>
            </a:r>
            <a:r>
              <a:rPr sz="2400" spc="40" dirty="0">
                <a:solidFill>
                  <a:srgbClr val="001F5F"/>
                </a:solidFill>
                <a:latin typeface="Tahoma"/>
                <a:cs typeface="Tahoma"/>
              </a:rPr>
              <a:t>entres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201400" y="131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0"/>
                </a:solidFill>
              </a:rPr>
              <a:t>Use</a:t>
            </a:r>
            <a:r>
              <a:rPr spc="-5" dirty="0">
                <a:solidFill>
                  <a:srgbClr val="002060"/>
                </a:solidFill>
              </a:rPr>
              <a:t> of</a:t>
            </a:r>
            <a:r>
              <a:rPr spc="-2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</a:rPr>
              <a:t>“CBuD”</a:t>
            </a:r>
            <a:r>
              <a:rPr spc="-30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</a:rPr>
              <a:t> </a:t>
            </a:r>
            <a:r>
              <a:rPr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</a:rPr>
              <a:t>App</a:t>
            </a:r>
            <a:r>
              <a:rPr spc="-20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</a:rPr>
              <a:t> </a:t>
            </a:r>
            <a:r>
              <a:rPr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</a:rPr>
              <a:t>-</a:t>
            </a:r>
            <a:r>
              <a:rPr spc="-15" dirty="0">
                <a:solidFill>
                  <a:srgbClr val="002060"/>
                </a:solidFill>
                <a:uFill>
                  <a:solidFill>
                    <a:srgbClr val="00AFEF"/>
                  </a:solidFill>
                </a:u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Action</a:t>
            </a:r>
            <a:r>
              <a:rPr sz="3200" spc="-35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Required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7763" y="1330578"/>
            <a:ext cx="11028680" cy="5032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105"/>
              </a:spcBef>
              <a:buSzPct val="90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State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directions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asset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Owners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underground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utility/asset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owner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agencies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viz.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Electricity</a:t>
            </a:r>
          </a:p>
          <a:p>
            <a:pPr marL="355600">
              <a:lnSpc>
                <a:spcPts val="2280"/>
              </a:lnSpc>
            </a:pPr>
            <a:r>
              <a:rPr sz="2000" dirty="0">
                <a:latin typeface="Arial MT"/>
                <a:cs typeface="Arial MT"/>
              </a:rPr>
              <a:t>Cables,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Water-pipe,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Gas-pipe,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Sewerage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etc.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directed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State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Govt:</a:t>
            </a:r>
          </a:p>
          <a:p>
            <a:pPr marL="812800" marR="66675" lvl="1" indent="-457834">
              <a:lnSpc>
                <a:spcPts val="2160"/>
              </a:lnSpc>
              <a:spcBef>
                <a:spcPts val="535"/>
              </a:spcBef>
              <a:buClr>
                <a:srgbClr val="000000"/>
              </a:buClr>
              <a:buSzPct val="90000"/>
              <a:buAutoNum type="alphaLcPeriod"/>
              <a:tabLst>
                <a:tab pos="812165" algn="l"/>
                <a:tab pos="813435" algn="l"/>
              </a:tabLst>
            </a:pP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configure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contact</a:t>
            </a:r>
            <a:r>
              <a:rPr sz="2000" spc="-4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details/</a:t>
            </a:r>
            <a:r>
              <a:rPr sz="20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escalation</a:t>
            </a:r>
            <a:r>
              <a:rPr sz="20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matrix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in</a:t>
            </a:r>
            <a:r>
              <a:rPr sz="20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“Call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Before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Dig”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App</a:t>
            </a:r>
            <a:r>
              <a:rPr sz="20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for</a:t>
            </a:r>
            <a:r>
              <a:rPr sz="20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receiving </a:t>
            </a:r>
            <a:r>
              <a:rPr sz="2000" spc="-54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SMS/email</a:t>
            </a:r>
            <a:r>
              <a:rPr sz="20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notifications.</a:t>
            </a:r>
            <a:endParaRPr sz="2000" dirty="0">
              <a:latin typeface="Arial MT"/>
              <a:cs typeface="Arial MT"/>
            </a:endParaRPr>
          </a:p>
          <a:p>
            <a:pPr marL="812800" marR="238760" lvl="1" indent="-457834">
              <a:lnSpc>
                <a:spcPts val="2160"/>
              </a:lnSpc>
              <a:spcBef>
                <a:spcPts val="505"/>
              </a:spcBef>
              <a:buClr>
                <a:srgbClr val="000000"/>
              </a:buClr>
              <a:buSzPct val="90000"/>
              <a:buAutoNum type="alphaLcPeriod"/>
              <a:tabLst>
                <a:tab pos="812165" algn="l"/>
                <a:tab pos="813435" algn="l"/>
              </a:tabLst>
            </a:pP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be</a:t>
            </a:r>
            <a:r>
              <a:rPr sz="20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mandated</a:t>
            </a:r>
            <a:r>
              <a:rPr sz="2000" spc="-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respond</a:t>
            </a:r>
            <a:r>
              <a:rPr sz="2000" spc="-3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to</a:t>
            </a:r>
            <a:r>
              <a:rPr sz="2000" spc="-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messages</a:t>
            </a:r>
            <a:r>
              <a:rPr sz="2000" spc="-4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from</a:t>
            </a:r>
            <a:r>
              <a:rPr sz="20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“Call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Before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u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Dig”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App</a:t>
            </a:r>
            <a:r>
              <a:rPr sz="20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and</a:t>
            </a:r>
            <a:r>
              <a:rPr sz="20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take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actions </a:t>
            </a:r>
            <a:r>
              <a:rPr sz="2000" spc="-54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accordingly.</a:t>
            </a:r>
            <a:endParaRPr sz="2200" dirty="0">
              <a:latin typeface="Arial MT"/>
              <a:cs typeface="Arial MT"/>
            </a:endParaRPr>
          </a:p>
          <a:p>
            <a:pPr marL="355600" marR="342265" indent="-342900">
              <a:lnSpc>
                <a:spcPts val="2160"/>
              </a:lnSpc>
              <a:spcBef>
                <a:spcPts val="1625"/>
              </a:spcBef>
              <a:buSzPct val="90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State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directions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5" dirty="0">
                <a:latin typeface="Arial"/>
                <a:cs typeface="Arial"/>
              </a:rPr>
              <a:t> Excavators: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All excavators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/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digging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agencies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mandated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State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Govt:</a:t>
            </a:r>
          </a:p>
          <a:p>
            <a:pPr marL="812800" lvl="1" indent="-457834">
              <a:lnSpc>
                <a:spcPts val="2280"/>
              </a:lnSpc>
              <a:spcBef>
                <a:spcPts val="229"/>
              </a:spcBef>
              <a:buClr>
                <a:srgbClr val="000000"/>
              </a:buClr>
              <a:buSzPct val="90000"/>
              <a:buAutoNum type="alphaLcPeriod"/>
              <a:tabLst>
                <a:tab pos="812165" algn="l"/>
                <a:tab pos="813435" algn="l"/>
              </a:tabLst>
            </a:pP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do</a:t>
            </a:r>
            <a:r>
              <a:rPr sz="20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any</a:t>
            </a:r>
            <a:r>
              <a:rPr sz="20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Arial MT"/>
                <a:cs typeface="Arial MT"/>
              </a:rPr>
              <a:t>type</a:t>
            </a:r>
            <a:r>
              <a:rPr sz="20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of</a:t>
            </a:r>
            <a:r>
              <a:rPr sz="20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digging</a:t>
            </a:r>
            <a:r>
              <a:rPr sz="20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only</a:t>
            </a:r>
            <a:r>
              <a:rPr sz="20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Arial MT"/>
                <a:cs typeface="Arial MT"/>
              </a:rPr>
              <a:t>after</a:t>
            </a:r>
            <a:r>
              <a:rPr sz="20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prior</a:t>
            </a:r>
            <a:r>
              <a:rPr sz="20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intimation</a:t>
            </a:r>
            <a:r>
              <a:rPr sz="20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through</a:t>
            </a:r>
            <a:r>
              <a:rPr sz="20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“Call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Before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Dig”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App</a:t>
            </a:r>
            <a:r>
              <a:rPr sz="20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and</a:t>
            </a:r>
            <a:endParaRPr sz="2000" dirty="0">
              <a:latin typeface="Arial MT"/>
              <a:cs typeface="Arial MT"/>
            </a:endParaRPr>
          </a:p>
          <a:p>
            <a:pPr marL="812800">
              <a:lnSpc>
                <a:spcPts val="2280"/>
              </a:lnSpc>
            </a:pP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as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per</a:t>
            </a:r>
            <a:r>
              <a:rPr sz="2000" spc="-3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Arial MT"/>
                <a:cs typeface="Arial MT"/>
              </a:rPr>
              <a:t>its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terms</a:t>
            </a:r>
            <a:r>
              <a:rPr sz="2000" spc="-4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and</a:t>
            </a:r>
            <a:r>
              <a:rPr sz="20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conditions.</a:t>
            </a:r>
            <a:endParaRPr sz="2000" dirty="0">
              <a:latin typeface="Arial MT"/>
              <a:cs typeface="Arial MT"/>
            </a:endParaRPr>
          </a:p>
          <a:p>
            <a:pPr marL="812800" lvl="1" indent="-457834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90000"/>
              <a:buAutoNum type="alphaLcPeriod" startAt="2"/>
              <a:tabLst>
                <a:tab pos="812165" algn="l"/>
                <a:tab pos="813435" algn="l"/>
              </a:tabLst>
            </a:pP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use</a:t>
            </a:r>
            <a:r>
              <a:rPr sz="20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App</a:t>
            </a:r>
            <a:r>
              <a:rPr sz="2000" spc="-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before</a:t>
            </a:r>
            <a:r>
              <a:rPr sz="2000" spc="-4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commencing</a:t>
            </a:r>
            <a:r>
              <a:rPr sz="2000" spc="-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any</a:t>
            </a:r>
            <a:r>
              <a:rPr sz="200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Arial MT"/>
                <a:cs typeface="Arial MT"/>
              </a:rPr>
              <a:t>type</a:t>
            </a:r>
            <a:r>
              <a:rPr sz="20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of</a:t>
            </a:r>
            <a:r>
              <a:rPr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digging</a:t>
            </a:r>
            <a:r>
              <a:rPr sz="20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anywhere</a:t>
            </a:r>
            <a:r>
              <a:rPr sz="20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in </a:t>
            </a:r>
            <a:r>
              <a:rPr sz="2000" spc="-5" dirty="0">
                <a:solidFill>
                  <a:srgbClr val="006FC0"/>
                </a:solidFill>
                <a:latin typeface="Arial MT"/>
                <a:cs typeface="Arial MT"/>
              </a:rPr>
              <a:t>the</a:t>
            </a:r>
            <a:r>
              <a:rPr sz="20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State.</a:t>
            </a:r>
            <a:endParaRPr sz="2200" dirty="0">
              <a:latin typeface="Arial MT"/>
              <a:cs typeface="Arial MT"/>
            </a:endParaRPr>
          </a:p>
          <a:p>
            <a:pPr marL="355600" indent="-342900">
              <a:lnSpc>
                <a:spcPts val="2280"/>
              </a:lnSpc>
              <a:spcBef>
                <a:spcPts val="1380"/>
              </a:spcBef>
              <a:buSzPct val="90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All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State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departments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directed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include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above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point(b)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approval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letter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format,</a:t>
            </a:r>
          </a:p>
          <a:p>
            <a:pPr marL="355600">
              <a:lnSpc>
                <a:spcPts val="2280"/>
              </a:lnSpc>
            </a:pPr>
            <a:r>
              <a:rPr sz="2000" dirty="0">
                <a:latin typeface="Arial MT"/>
                <a:cs typeface="Arial MT"/>
              </a:rPr>
              <a:t>while granting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approval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any </a:t>
            </a:r>
            <a:r>
              <a:rPr sz="2000" spc="-5" dirty="0">
                <a:latin typeface="Arial MT"/>
                <a:cs typeface="Arial MT"/>
              </a:rPr>
              <a:t>type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digging anywhere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 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State.</a:t>
            </a:r>
            <a:endParaRPr lang="en-US" sz="2000" spc="-5" dirty="0">
              <a:latin typeface="Arial MT"/>
              <a:cs typeface="Arial MT"/>
            </a:endParaRPr>
          </a:p>
          <a:p>
            <a:pPr marL="355600">
              <a:lnSpc>
                <a:spcPts val="2280"/>
              </a:lnSpc>
            </a:pPr>
            <a:endParaRPr sz="2000" dirty="0">
              <a:latin typeface="Arial MT"/>
              <a:cs typeface="Arial MT"/>
            </a:endParaRPr>
          </a:p>
          <a:p>
            <a:pPr marR="555625" algn="r">
              <a:lnSpc>
                <a:spcPct val="100000"/>
              </a:lnSpc>
              <a:spcBef>
                <a:spcPts val="148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15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201400" y="89321"/>
            <a:ext cx="890222" cy="5202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1519</Words>
  <Application>Microsoft Office PowerPoint</Application>
  <PresentationFormat>Custom</PresentationFormat>
  <Paragraphs>257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Discovery of “CBuD” Mobile App</vt:lpstr>
      <vt:lpstr>“Call Before u Dig” Mobile App</vt:lpstr>
      <vt:lpstr>PURPOSE</vt:lpstr>
      <vt:lpstr>Advantages of CBuD</vt:lpstr>
      <vt:lpstr>Asset Owner User Structures</vt:lpstr>
      <vt:lpstr>Asset Owner User Structures</vt:lpstr>
      <vt:lpstr>State Utility Agency CBuD User Creation - Responsibility Centres</vt:lpstr>
      <vt:lpstr>Use of “CBuD” App - Action Required</vt:lpstr>
      <vt:lpstr>1. Asset Owner User Creation in  CBuD</vt:lpstr>
      <vt:lpstr>State Nodal Admin user creation/Master Login(L1)</vt:lpstr>
      <vt:lpstr>State Nodal user (L1) activation through Master Login</vt:lpstr>
      <vt:lpstr>Available Options in State Nodal Officer (L1)</vt:lpstr>
      <vt:lpstr>State Department Nodal (L2) Creation by State Nodal Officers (L1)</vt:lpstr>
      <vt:lpstr>Available Options in Department Nodal Officer(L2)</vt:lpstr>
      <vt:lpstr>State Agency Nodal (L3) creation by Department Nodal (L2)</vt:lpstr>
      <vt:lpstr>Available Options in State Agency Nodal Officer(L3)</vt:lpstr>
      <vt:lpstr>District Agency user (L4) creation by Agency Nodal (L3)</vt:lpstr>
      <vt:lpstr>District Utility Nodal (L4) has to Acknowledge the Enquiry of Excavators</vt:lpstr>
      <vt:lpstr>Slide 20</vt:lpstr>
      <vt:lpstr>Slide 21</vt:lpstr>
      <vt:lpstr>Dashboard for monitoring progress</vt:lpstr>
      <vt:lpstr>Dashboard</vt:lpstr>
      <vt:lpstr>2. Excavator Registration / Login  only by Excavating Agencies</vt:lpstr>
      <vt:lpstr>Excavator Registration / Login only by Excavating Agencies</vt:lpstr>
      <vt:lpstr>New Enquiry Submission</vt:lpstr>
      <vt:lpstr>Type of Enquiries </vt:lpstr>
      <vt:lpstr>Notification to Excavator</vt:lpstr>
      <vt:lpstr>Check Acknowledgement Status</vt:lpstr>
      <vt:lpstr>EXCAVATORS CONTACT WITH ASSET OWNERS</vt:lpstr>
      <vt:lpstr>Notification to Asset Owners</vt:lpstr>
      <vt:lpstr>Indian Telegraph (Infrastructure Safety) Policy 2022</vt:lpstr>
      <vt:lpstr>Indian Telegraph (Infrastructure Safety) Rules 2022 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 Kumar Jha;Himanshu Sharma</dc:creator>
  <cp:lastModifiedBy>technology</cp:lastModifiedBy>
  <cp:revision>86</cp:revision>
  <dcterms:created xsi:type="dcterms:W3CDTF">2023-02-10T09:26:47Z</dcterms:created>
  <dcterms:modified xsi:type="dcterms:W3CDTF">2024-02-22T11:57:12Z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2023-02-10T00:00:00Z</vt:filetime>
  </property>
</Properties>
</file>